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858" r:id="rId2"/>
    <p:sldId id="914" r:id="rId3"/>
    <p:sldId id="943" r:id="rId4"/>
    <p:sldId id="897" r:id="rId5"/>
    <p:sldId id="942" r:id="rId6"/>
    <p:sldId id="944" r:id="rId7"/>
    <p:sldId id="902" r:id="rId8"/>
    <p:sldId id="941" r:id="rId9"/>
    <p:sldId id="887" r:id="rId10"/>
    <p:sldId id="890" r:id="rId11"/>
    <p:sldId id="892" r:id="rId12"/>
    <p:sldId id="865" r:id="rId13"/>
    <p:sldId id="940" r:id="rId14"/>
    <p:sldId id="926" r:id="rId15"/>
    <p:sldId id="948" r:id="rId16"/>
    <p:sldId id="900" r:id="rId17"/>
    <p:sldId id="947" r:id="rId18"/>
    <p:sldId id="932" r:id="rId19"/>
    <p:sldId id="939" r:id="rId20"/>
    <p:sldId id="320" r:id="rId21"/>
    <p:sldId id="337" r:id="rId22"/>
    <p:sldId id="335" r:id="rId23"/>
    <p:sldId id="424" r:id="rId24"/>
    <p:sldId id="937" r:id="rId25"/>
    <p:sldId id="945" r:id="rId26"/>
    <p:sldId id="931" r:id="rId27"/>
    <p:sldId id="799" r:id="rId28"/>
    <p:sldId id="946" r:id="rId2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4156B3-5C09-2648-8CD0-56D2813E89D5}">
          <p14:sldIdLst>
            <p14:sldId id="858"/>
            <p14:sldId id="914"/>
            <p14:sldId id="943"/>
            <p14:sldId id="897"/>
            <p14:sldId id="942"/>
            <p14:sldId id="944"/>
            <p14:sldId id="902"/>
            <p14:sldId id="941"/>
            <p14:sldId id="887"/>
            <p14:sldId id="890"/>
            <p14:sldId id="892"/>
            <p14:sldId id="865"/>
            <p14:sldId id="940"/>
            <p14:sldId id="926"/>
            <p14:sldId id="948"/>
            <p14:sldId id="900"/>
            <p14:sldId id="947"/>
            <p14:sldId id="932"/>
            <p14:sldId id="939"/>
            <p14:sldId id="320"/>
            <p14:sldId id="337"/>
            <p14:sldId id="335"/>
            <p14:sldId id="424"/>
            <p14:sldId id="937"/>
            <p14:sldId id="945"/>
            <p14:sldId id="931"/>
            <p14:sldId id="799"/>
            <p14:sldId id="946"/>
          </p14:sldIdLst>
        </p14:section>
        <p14:section name="Untitled Section" id="{FEE9B74D-664E-1B47-A8C4-9916FDDD9E5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B0FFC4"/>
    <a:srgbClr val="FF80A2"/>
    <a:srgbClr val="77EF91"/>
    <a:srgbClr val="8FE4FF"/>
    <a:srgbClr val="FFFF00"/>
    <a:srgbClr val="0000F5"/>
    <a:srgbClr val="FF132E"/>
    <a:srgbClr val="FFB788"/>
    <a:srgbClr val="FDF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6370" autoAdjust="0"/>
  </p:normalViewPr>
  <p:slideViewPr>
    <p:cSldViewPr snapToObjects="1">
      <p:cViewPr varScale="1">
        <p:scale>
          <a:sx n="101" d="100"/>
          <a:sy n="101" d="100"/>
        </p:scale>
        <p:origin x="19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EC9D3-F262-6145-81EA-D9AC106B630B}" type="datetimeFigureOut">
              <a:rPr lang="en-US" smtClean="0"/>
              <a:t>4/11/21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5D532-0197-024D-9EEA-2841224E0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55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843858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12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15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99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3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Shannon index, Confusingly referred to in different ways, e.g. as the Shannon-Weaver, the Shannon-Weiner or the Shannon-Wiener index.</a:t>
            </a:r>
            <a:r>
              <a:rPr lang="en-US">
                <a:effectLst/>
              </a:rPr>
              <a:t> </a:t>
            </a:r>
            <a:endParaRPr lang="en-US"/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literature on biodiversity seems endless and new ideas continue to emerge. </a:t>
            </a:r>
            <a:endParaRPr lang="en-US"/>
          </a:p>
          <a:p>
            <a:r>
              <a:rPr lang="en-US"/>
              <a:t>numerous studies report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86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6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17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81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typical shapes, but very scale dependent</a:t>
            </a:r>
          </a:p>
          <a:p>
            <a:r>
              <a:rPr lang="en-US"/>
              <a:t>interpretations makes sense only in large protected areas.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28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8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27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31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60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77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Garamond" panose="020204040303010108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44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98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06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9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3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3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77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5D532-0197-024D-9EEA-2841224E09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2B258-44D5-B54E-9B6F-7B55DDCE3061}" type="datetime1">
              <a:t>4/11/21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20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Haga clic para modificar el estilo de texto del patrón</a:t>
            </a:r>
          </a:p>
          <a:p>
            <a:pPr lvl="1"/>
            <a:r>
              <a:rPr lang="de-DE"/>
              <a:t>Segundo nivel</a:t>
            </a:r>
          </a:p>
          <a:p>
            <a:pPr lvl="2"/>
            <a:r>
              <a:rPr lang="de-DE"/>
              <a:t>Tercer nivel</a:t>
            </a:r>
          </a:p>
          <a:p>
            <a:pPr lvl="3"/>
            <a:r>
              <a:rPr lang="de-DE"/>
              <a:t>Cuarto nivel</a:t>
            </a:r>
          </a:p>
          <a:p>
            <a:pPr lvl="4"/>
            <a:r>
              <a:rPr lang="de-D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6E48-7A3E-174D-8D72-F5984DFEE984}" type="datetime1">
              <a:t>4/11/21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3922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Haga clic para modificar el estilo de texto del patrón</a:t>
            </a:r>
          </a:p>
          <a:p>
            <a:pPr lvl="1"/>
            <a:r>
              <a:rPr lang="de-DE"/>
              <a:t>Segundo nivel</a:t>
            </a:r>
          </a:p>
          <a:p>
            <a:pPr lvl="2"/>
            <a:r>
              <a:rPr lang="de-DE"/>
              <a:t>Tercer nivel</a:t>
            </a:r>
          </a:p>
          <a:p>
            <a:pPr lvl="3"/>
            <a:r>
              <a:rPr lang="de-DE"/>
              <a:t>Cuarto nivel</a:t>
            </a:r>
          </a:p>
          <a:p>
            <a:pPr lvl="4"/>
            <a:r>
              <a:rPr lang="de-D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165F-2A0B-B142-8938-E988E97EA369}" type="datetime1">
              <a:t>4/11/21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5881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C58AD-03B2-E448-8D8D-5AEAAB254F0D}" type="datetime1">
              <a:t>4/11/21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Haga clic para modificar el estilo de texto del patrón</a:t>
            </a:r>
          </a:p>
          <a:p>
            <a:pPr lvl="1"/>
            <a:r>
              <a:rPr lang="de-DE"/>
              <a:t>Segundo nivel</a:t>
            </a:r>
          </a:p>
          <a:p>
            <a:pPr lvl="2"/>
            <a:r>
              <a:rPr lang="de-DE"/>
              <a:t>Tercer nivel</a:t>
            </a:r>
          </a:p>
          <a:p>
            <a:pPr lvl="3"/>
            <a:r>
              <a:rPr lang="de-DE"/>
              <a:t>Cuarto nivel</a:t>
            </a:r>
          </a:p>
          <a:p>
            <a:pPr lvl="4"/>
            <a:r>
              <a:rPr lang="de-D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A8DDC-AF82-FA45-9B81-B102935FAEC1}" type="datetime1">
              <a:t>4/11/21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999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4A0A-D74E-F049-A340-59153FBB6252}" type="datetime1">
              <a:t>4/11/21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042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Haga clic para modificar el estilo de texto del patrón</a:t>
            </a:r>
          </a:p>
          <a:p>
            <a:pPr lvl="1"/>
            <a:r>
              <a:rPr lang="de-DE"/>
              <a:t>Segundo nivel</a:t>
            </a:r>
          </a:p>
          <a:p>
            <a:pPr lvl="2"/>
            <a:r>
              <a:rPr lang="de-DE"/>
              <a:t>Tercer nivel</a:t>
            </a:r>
          </a:p>
          <a:p>
            <a:pPr lvl="3"/>
            <a:r>
              <a:rPr lang="de-DE"/>
              <a:t>Cuarto nivel</a:t>
            </a:r>
          </a:p>
          <a:p>
            <a:pPr lvl="4"/>
            <a:r>
              <a:rPr lang="de-DE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Haga clic para modificar el estilo de texto del patrón</a:t>
            </a:r>
          </a:p>
          <a:p>
            <a:pPr lvl="1"/>
            <a:r>
              <a:rPr lang="de-DE"/>
              <a:t>Segundo nivel</a:t>
            </a:r>
          </a:p>
          <a:p>
            <a:pPr lvl="2"/>
            <a:r>
              <a:rPr lang="de-DE"/>
              <a:t>Tercer nivel</a:t>
            </a:r>
          </a:p>
          <a:p>
            <a:pPr lvl="3"/>
            <a:r>
              <a:rPr lang="de-DE"/>
              <a:t>Cuarto nivel</a:t>
            </a:r>
          </a:p>
          <a:p>
            <a:pPr lvl="4"/>
            <a:r>
              <a:rPr lang="de-DE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0935-1F09-FC42-89AC-2759018C999E}" type="datetime1">
              <a:t>4/11/21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696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Haga clic para modificar el estilo de texto del patrón</a:t>
            </a:r>
          </a:p>
          <a:p>
            <a:pPr lvl="1"/>
            <a:r>
              <a:rPr lang="de-DE"/>
              <a:t>Segundo nivel</a:t>
            </a:r>
          </a:p>
          <a:p>
            <a:pPr lvl="2"/>
            <a:r>
              <a:rPr lang="de-DE"/>
              <a:t>Tercer nivel</a:t>
            </a:r>
          </a:p>
          <a:p>
            <a:pPr lvl="3"/>
            <a:r>
              <a:rPr lang="de-DE"/>
              <a:t>Cuarto nivel</a:t>
            </a:r>
          </a:p>
          <a:p>
            <a:pPr lvl="4"/>
            <a:r>
              <a:rPr lang="de-DE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Haga clic para modificar el estilo de texto del patrón</a:t>
            </a:r>
          </a:p>
          <a:p>
            <a:pPr lvl="1"/>
            <a:r>
              <a:rPr lang="de-DE"/>
              <a:t>Segundo nivel</a:t>
            </a:r>
          </a:p>
          <a:p>
            <a:pPr lvl="2"/>
            <a:r>
              <a:rPr lang="de-DE"/>
              <a:t>Tercer nivel</a:t>
            </a:r>
          </a:p>
          <a:p>
            <a:pPr lvl="3"/>
            <a:r>
              <a:rPr lang="de-DE"/>
              <a:t>Cuarto nivel</a:t>
            </a:r>
          </a:p>
          <a:p>
            <a:pPr lvl="4"/>
            <a:r>
              <a:rPr lang="de-DE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1196-672C-F445-91A6-C0C5104F514A}" type="datetime1">
              <a:t>4/11/21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98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1705B-4B1F-314B-9816-CF6AA759D0FA}" type="datetime1">
              <a:t>4/11/21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9702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F821-CE02-9944-AA1E-52B92EE1DD7A}" type="datetime1">
              <a:t>4/11/21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7218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Haga clic para modificar el estilo de texto del patrón</a:t>
            </a:r>
          </a:p>
          <a:p>
            <a:pPr lvl="1"/>
            <a:r>
              <a:rPr lang="de-DE"/>
              <a:t>Segundo nivel</a:t>
            </a:r>
          </a:p>
          <a:p>
            <a:pPr lvl="2"/>
            <a:r>
              <a:rPr lang="de-DE"/>
              <a:t>Tercer nivel</a:t>
            </a:r>
          </a:p>
          <a:p>
            <a:pPr lvl="3"/>
            <a:r>
              <a:rPr lang="de-DE"/>
              <a:t>Cuarto nivel</a:t>
            </a:r>
          </a:p>
          <a:p>
            <a:pPr lvl="4"/>
            <a:r>
              <a:rPr lang="de-DE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A911-F842-8D40-B25F-9EE1196B9006}" type="datetime1">
              <a:t>4/11/21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910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0EB9-CD02-0048-A753-13B31EA10B6B}" type="datetime1">
              <a:t>4/11/21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4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Haga clic para modificar el estilo de texto del patrón</a:t>
            </a:r>
          </a:p>
          <a:p>
            <a:pPr lvl="1"/>
            <a:r>
              <a:rPr lang="de-DE"/>
              <a:t>Segundo nivel</a:t>
            </a:r>
          </a:p>
          <a:p>
            <a:pPr lvl="2"/>
            <a:r>
              <a:rPr lang="de-DE"/>
              <a:t>Tercer nivel</a:t>
            </a:r>
          </a:p>
          <a:p>
            <a:pPr lvl="3"/>
            <a:r>
              <a:rPr lang="de-DE"/>
              <a:t>Cuarto nivel</a:t>
            </a:r>
          </a:p>
          <a:p>
            <a:pPr lvl="4"/>
            <a:r>
              <a:rPr lang="de-DE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4FF6-9739-A845-B3D8-708229E2D2A3}" type="datetime1">
              <a:t>4/11/21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8679F-9DE7-0D46-BEBD-2ED6DFFB06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45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22.emf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1.em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3.tiff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image" Target="../media/image25.emf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24.em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audio" Target="../media/media16.m4a"/><Relationship Id="rId7" Type="http://schemas.openxmlformats.org/officeDocument/2006/relationships/image" Target="../media/image27.emf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26.em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audio" Target="../media/media17.m4a"/><Relationship Id="rId7" Type="http://schemas.openxmlformats.org/officeDocument/2006/relationships/image" Target="../media/image30.emf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29.emf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2.emf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microsoft.com/office/2007/relationships/media" Target="../media/media21.m4a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.png"/><Relationship Id="rId2" Type="http://schemas.openxmlformats.org/officeDocument/2006/relationships/tags" Target="../tags/tag16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36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5.emf"/><Relationship Id="rId4" Type="http://schemas.openxmlformats.org/officeDocument/2006/relationships/audio" Target="../media/media21.m4a"/><Relationship Id="rId9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3.png"/><Relationship Id="rId2" Type="http://schemas.microsoft.com/office/2007/relationships/media" Target="../media/media23.m4a"/><Relationship Id="rId1" Type="http://schemas.openxmlformats.org/officeDocument/2006/relationships/tags" Target="../tags/tag1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0.jpeg"/><Relationship Id="rId5" Type="http://schemas.openxmlformats.org/officeDocument/2006/relationships/image" Target="../media/image39.emf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9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8.em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microsoft.com/office/2007/relationships/media" Target="../media/media7.m4a"/><Relationship Id="rId7" Type="http://schemas.openxmlformats.org/officeDocument/2006/relationships/image" Target="../media/image11.emf"/><Relationship Id="rId12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emf"/><Relationship Id="rId4" Type="http://schemas.openxmlformats.org/officeDocument/2006/relationships/audio" Target="../media/media7.m4a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5.emf"/><Relationship Id="rId12" Type="http://schemas.openxmlformats.org/officeDocument/2006/relationships/image" Target="../media/image20.tiff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8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236C74-E987-C740-9F36-765A3370DD69}"/>
              </a:ext>
            </a:extLst>
          </p:cNvPr>
          <p:cNvSpPr/>
          <p:nvPr/>
        </p:nvSpPr>
        <p:spPr>
          <a:xfrm>
            <a:off x="1716872" y="1974727"/>
            <a:ext cx="5627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Sustaining Forest Ecosystems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4845DD-3A7D-354C-B6B7-F66898D61448}"/>
              </a:ext>
            </a:extLst>
          </p:cNvPr>
          <p:cNvGrpSpPr/>
          <p:nvPr/>
        </p:nvGrpSpPr>
        <p:grpSpPr>
          <a:xfrm>
            <a:off x="3074887" y="4921779"/>
            <a:ext cx="2994226" cy="677109"/>
            <a:chOff x="7558310" y="6177246"/>
            <a:chExt cx="2343433" cy="67710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58C876-61B1-D045-A248-514C3DE25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8310" y="6177246"/>
              <a:ext cx="23434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TW" b="1" dirty="0">
                  <a:latin typeface="Garamond"/>
                  <a:ea typeface="Kai" charset="0"/>
                  <a:cs typeface="Garamond"/>
                </a:rPr>
                <a:t>Klaus &amp; Marga v. Gadow</a:t>
              </a:r>
              <a:endParaRPr lang="de-DE" altLang="zh-CN" b="1" dirty="0">
                <a:latin typeface="Garamond"/>
                <a:cs typeface="Garamond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400217-33EE-7941-80E6-1522039E56C1}"/>
                </a:ext>
              </a:extLst>
            </p:cNvPr>
            <p:cNvSpPr/>
            <p:nvPr/>
          </p:nvSpPr>
          <p:spPr>
            <a:xfrm>
              <a:off x="8250019" y="6546578"/>
              <a:ext cx="9600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ts val="1200"/>
                </a:spcBef>
                <a:defRPr/>
              </a:pPr>
              <a:r>
                <a:rPr lang="es-ES" sz="1400" b="1" dirty="0">
                  <a:latin typeface="Garamond"/>
                  <a:cs typeface="Garamond"/>
                </a:rPr>
                <a:t>13. </a:t>
              </a:r>
              <a:r>
                <a:rPr lang="en-US" sz="1400" b="1" dirty="0">
                  <a:latin typeface="Garamond"/>
                  <a:cs typeface="Garamond"/>
                </a:rPr>
                <a:t>April, 2021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86C60D3-FEC4-C84D-AA69-E5B9FB12840C}"/>
              </a:ext>
            </a:extLst>
          </p:cNvPr>
          <p:cNvSpPr/>
          <p:nvPr/>
        </p:nvSpPr>
        <p:spPr>
          <a:xfrm>
            <a:off x="2396289" y="487716"/>
            <a:ext cx="43152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Garamond" panose="02020404030301010803" pitchFamily="18" charset="0"/>
                <a:ea typeface="Kai" charset="0"/>
                <a:cs typeface="Kai" charset="0"/>
              </a:rPr>
              <a:t>Science is not divided by political borders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F8ED23-5041-0946-B4F4-90D98D52E3BA}"/>
              </a:ext>
            </a:extLst>
          </p:cNvPr>
          <p:cNvSpPr/>
          <p:nvPr/>
        </p:nvSpPr>
        <p:spPr>
          <a:xfrm>
            <a:off x="3769067" y="85704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Garamond" panose="02020404030301010803" pitchFamily="18" charset="0"/>
              </a:rPr>
              <a:t>科学不分国界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1D5B0C-49A8-FC4B-BF02-3E9E4A7FAA5D}"/>
              </a:ext>
            </a:extLst>
          </p:cNvPr>
          <p:cNvSpPr/>
          <p:nvPr/>
        </p:nvSpPr>
        <p:spPr>
          <a:xfrm>
            <a:off x="2546181" y="3080825"/>
            <a:ext cx="39685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highlight>
                  <a:srgbClr val="FFFF00"/>
                </a:highlight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</a:t>
            </a:r>
          </a:p>
          <a:p>
            <a:pPr algn="ctr"/>
            <a:r>
              <a:rPr lang="en-US" sz="28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Sustaining Biodiversity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25217E-26AD-D843-A0B8-C14D9FB2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1</a:t>
            </a:fld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593722-69D8-C94A-90C4-C6848CA09B7E}"/>
              </a:ext>
            </a:extLst>
          </p:cNvPr>
          <p:cNvSpPr/>
          <p:nvPr/>
        </p:nvSpPr>
        <p:spPr>
          <a:xfrm>
            <a:off x="1716872" y="1974727"/>
            <a:ext cx="5627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Sustaining Forest Ecosystems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D6C2C0-A896-AD41-8A10-FC81219E57FA}"/>
              </a:ext>
            </a:extLst>
          </p:cNvPr>
          <p:cNvSpPr/>
          <p:nvPr/>
        </p:nvSpPr>
        <p:spPr>
          <a:xfrm>
            <a:off x="2396289" y="487716"/>
            <a:ext cx="43152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Garamond" panose="02020404030301010803" pitchFamily="18" charset="0"/>
                <a:ea typeface="Kai" charset="0"/>
                <a:cs typeface="Kai" charset="0"/>
              </a:rPr>
              <a:t>Science is not divided by political borders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77FABB-0DCD-2944-AABB-9AEF0623C6B0}"/>
              </a:ext>
            </a:extLst>
          </p:cNvPr>
          <p:cNvSpPr/>
          <p:nvPr/>
        </p:nvSpPr>
        <p:spPr>
          <a:xfrm>
            <a:off x="3769067" y="85704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Garamond" panose="02020404030301010803" pitchFamily="18" charset="0"/>
              </a:rPr>
              <a:t>科学不分国界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EE6E90-8F87-F249-9792-456ECA5793C8}"/>
              </a:ext>
            </a:extLst>
          </p:cNvPr>
          <p:cNvGrpSpPr/>
          <p:nvPr/>
        </p:nvGrpSpPr>
        <p:grpSpPr>
          <a:xfrm>
            <a:off x="7452320" y="152855"/>
            <a:ext cx="1585690" cy="1777717"/>
            <a:chOff x="6994325" y="1075837"/>
            <a:chExt cx="1585690" cy="1777717"/>
          </a:xfrm>
        </p:grpSpPr>
        <p:pic>
          <p:nvPicPr>
            <p:cNvPr id="16" name="Picture 15" descr="Huang Zhen.jpg">
              <a:extLst>
                <a:ext uri="{FF2B5EF4-FFF2-40B4-BE49-F238E27FC236}">
                  <a16:creationId xmlns:a16="http://schemas.microsoft.com/office/drawing/2014/main" id="{1370BE4C-6C21-7948-AED7-B40962AA6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258" y="1075837"/>
              <a:ext cx="1309824" cy="143916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B335C4C-F8B1-E448-981B-70DAD7DF2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4325" y="2515000"/>
              <a:ext cx="158569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TW" sz="1600" b="1" dirty="0">
                  <a:highlight>
                    <a:srgbClr val="FFFF00"/>
                  </a:highlight>
                  <a:latin typeface="Garamond"/>
                  <a:ea typeface="Kai" charset="0"/>
                  <a:cs typeface="Garamond"/>
                </a:rPr>
                <a:t>Huang Zhen</a:t>
              </a:r>
              <a:endParaRPr lang="de-DE" altLang="zh-CN" sz="1600" b="1" dirty="0">
                <a:highlight>
                  <a:srgbClr val="FFFF00"/>
                </a:highlight>
                <a:latin typeface="Garamond"/>
                <a:cs typeface="Garamond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55ACE2-FAFC-3048-9357-CC150B807986}"/>
              </a:ext>
            </a:extLst>
          </p:cNvPr>
          <p:cNvGrpSpPr/>
          <p:nvPr/>
        </p:nvGrpSpPr>
        <p:grpSpPr>
          <a:xfrm>
            <a:off x="260811" y="190543"/>
            <a:ext cx="1525391" cy="1777717"/>
            <a:chOff x="387162" y="1246670"/>
            <a:chExt cx="1525391" cy="1777717"/>
          </a:xfrm>
        </p:grpSpPr>
        <p:pic>
          <p:nvPicPr>
            <p:cNvPr id="20" name="Imagen 2" descr="ov_11632 Forest Ecosystems_01_3.jpg">
              <a:extLst>
                <a:ext uri="{FF2B5EF4-FFF2-40B4-BE49-F238E27FC236}">
                  <a16:creationId xmlns:a16="http://schemas.microsoft.com/office/drawing/2014/main" id="{4B7E0147-FFEC-8842-A14B-BC22D1270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428"/>
            <a:stretch>
              <a:fillRect/>
            </a:stretch>
          </p:blipFill>
          <p:spPr bwMode="auto">
            <a:xfrm>
              <a:off x="387162" y="1246670"/>
              <a:ext cx="1525391" cy="1439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89D14B-8DF5-7A4E-878D-727C0E22A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845" y="2685833"/>
              <a:ext cx="90979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TW" sz="1600" b="1" dirty="0">
                  <a:highlight>
                    <a:srgbClr val="FFFF00"/>
                  </a:highlight>
                  <a:latin typeface="Garamond"/>
                  <a:ea typeface="Kai" charset="0"/>
                  <a:cs typeface="Garamond"/>
                </a:rPr>
                <a:t>Journal</a:t>
              </a:r>
              <a:endParaRPr lang="de-DE" altLang="zh-CN" sz="1600" b="1" dirty="0">
                <a:highlight>
                  <a:srgbClr val="FFFF00"/>
                </a:highlight>
                <a:latin typeface="Garamond"/>
                <a:cs typeface="Garamond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91141A-06BF-EA45-ADB7-9C644C2462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547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9"/>
    </mc:Choice>
    <mc:Fallback>
      <p:transition spd="slow" advTm="10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BF336D0D-A341-B045-ADBB-A2817590546B}"/>
              </a:ext>
            </a:extLst>
          </p:cNvPr>
          <p:cNvGrpSpPr/>
          <p:nvPr/>
        </p:nvGrpSpPr>
        <p:grpSpPr>
          <a:xfrm>
            <a:off x="651973" y="1482413"/>
            <a:ext cx="2315567" cy="1288496"/>
            <a:chOff x="578831" y="1246329"/>
            <a:chExt cx="2315567" cy="128849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AD71F5D-6998-B84D-B606-55F2894E848A}"/>
                </a:ext>
              </a:extLst>
            </p:cNvPr>
            <p:cNvGrpSpPr/>
            <p:nvPr/>
          </p:nvGrpSpPr>
          <p:grpSpPr>
            <a:xfrm>
              <a:off x="578831" y="1266120"/>
              <a:ext cx="288032" cy="720080"/>
              <a:chOff x="1259632" y="4077072"/>
              <a:chExt cx="288032" cy="72008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E12B653-E46F-BE49-B835-7AC91D226B3A}"/>
                  </a:ext>
                </a:extLst>
              </p:cNvPr>
              <p:cNvSpPr/>
              <p:nvPr/>
            </p:nvSpPr>
            <p:spPr>
              <a:xfrm>
                <a:off x="1259632" y="4077072"/>
                <a:ext cx="288032" cy="432048"/>
              </a:xfrm>
              <a:prstGeom prst="ellipse">
                <a:avLst/>
              </a:prstGeom>
              <a:gradFill>
                <a:gsLst>
                  <a:gs pos="0">
                    <a:srgbClr val="00B05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D630B58-CA30-7544-8D1A-0DE888330A09}"/>
                  </a:ext>
                </a:extLst>
              </p:cNvPr>
              <p:cNvCxnSpPr>
                <a:stCxn id="13" idx="4"/>
              </p:cNvCxnSpPr>
              <p:nvPr/>
            </p:nvCxnSpPr>
            <p:spPr>
              <a:xfrm>
                <a:off x="1403648" y="4509120"/>
                <a:ext cx="0" cy="288032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D85EBA0-1C6E-0E4D-8AE2-9289E469928F}"/>
                </a:ext>
              </a:extLst>
            </p:cNvPr>
            <p:cNvGrpSpPr/>
            <p:nvPr/>
          </p:nvGrpSpPr>
          <p:grpSpPr>
            <a:xfrm>
              <a:off x="959949" y="1274311"/>
              <a:ext cx="288032" cy="720080"/>
              <a:chOff x="1259632" y="4077072"/>
              <a:chExt cx="288032" cy="72008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11DA43D-98DD-5546-BCD1-B7BBCD243516}"/>
                  </a:ext>
                </a:extLst>
              </p:cNvPr>
              <p:cNvSpPr/>
              <p:nvPr/>
            </p:nvSpPr>
            <p:spPr>
              <a:xfrm>
                <a:off x="1259632" y="4077072"/>
                <a:ext cx="288032" cy="432048"/>
              </a:xfrm>
              <a:prstGeom prst="ellipse">
                <a:avLst/>
              </a:prstGeom>
              <a:gradFill>
                <a:gsLst>
                  <a:gs pos="0">
                    <a:srgbClr val="00B05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53B7D70-5928-5545-9BFB-E9A3E1C7431A}"/>
                  </a:ext>
                </a:extLst>
              </p:cNvPr>
              <p:cNvCxnSpPr>
                <a:stCxn id="32" idx="4"/>
              </p:cNvCxnSpPr>
              <p:nvPr/>
            </p:nvCxnSpPr>
            <p:spPr>
              <a:xfrm>
                <a:off x="1403648" y="4509120"/>
                <a:ext cx="0" cy="288032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AB29708-B856-C546-9C31-F6E8EB82ECD0}"/>
                </a:ext>
              </a:extLst>
            </p:cNvPr>
            <p:cNvGrpSpPr/>
            <p:nvPr/>
          </p:nvGrpSpPr>
          <p:grpSpPr>
            <a:xfrm>
              <a:off x="1403504" y="1260320"/>
              <a:ext cx="288032" cy="720080"/>
              <a:chOff x="1259632" y="4077072"/>
              <a:chExt cx="288032" cy="72008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B6080BD-D3A2-214C-9920-33E597E78FDA}"/>
                  </a:ext>
                </a:extLst>
              </p:cNvPr>
              <p:cNvSpPr/>
              <p:nvPr/>
            </p:nvSpPr>
            <p:spPr>
              <a:xfrm>
                <a:off x="1259632" y="4077072"/>
                <a:ext cx="288032" cy="432048"/>
              </a:xfrm>
              <a:prstGeom prst="ellipse">
                <a:avLst/>
              </a:prstGeom>
              <a:gradFill>
                <a:gsLst>
                  <a:gs pos="0">
                    <a:srgbClr val="00B05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806E3A4-D8E9-5E47-9DE7-816BE36C6657}"/>
                  </a:ext>
                </a:extLst>
              </p:cNvPr>
              <p:cNvCxnSpPr>
                <a:stCxn id="35" idx="4"/>
              </p:cNvCxnSpPr>
              <p:nvPr/>
            </p:nvCxnSpPr>
            <p:spPr>
              <a:xfrm>
                <a:off x="1403648" y="4509120"/>
                <a:ext cx="0" cy="288032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BBC2819-46A5-174F-8C23-F4FE716A6D1A}"/>
                </a:ext>
              </a:extLst>
            </p:cNvPr>
            <p:cNvGrpSpPr/>
            <p:nvPr/>
          </p:nvGrpSpPr>
          <p:grpSpPr>
            <a:xfrm>
              <a:off x="1821089" y="1246329"/>
              <a:ext cx="288032" cy="720080"/>
              <a:chOff x="1259632" y="5013176"/>
              <a:chExt cx="288032" cy="720080"/>
            </a:xfrm>
          </p:grpSpPr>
          <p:sp>
            <p:nvSpPr>
              <p:cNvPr id="38" name="Triangle 37">
                <a:extLst>
                  <a:ext uri="{FF2B5EF4-FFF2-40B4-BE49-F238E27FC236}">
                    <a16:creationId xmlns:a16="http://schemas.microsoft.com/office/drawing/2014/main" id="{F3AD656A-D23C-2443-A0DF-E044C5F02C1D}"/>
                  </a:ext>
                </a:extLst>
              </p:cNvPr>
              <p:cNvSpPr/>
              <p:nvPr/>
            </p:nvSpPr>
            <p:spPr>
              <a:xfrm>
                <a:off x="1259632" y="5013176"/>
                <a:ext cx="288032" cy="432048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B683D0E-807E-474C-A9FA-CACC445A6C7A}"/>
                  </a:ext>
                </a:extLst>
              </p:cNvPr>
              <p:cNvCxnSpPr>
                <a:cxnSpLocks/>
                <a:stCxn id="38" idx="3"/>
              </p:cNvCxnSpPr>
              <p:nvPr/>
            </p:nvCxnSpPr>
            <p:spPr>
              <a:xfrm>
                <a:off x="1403648" y="5445224"/>
                <a:ext cx="0" cy="2880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E0B595-A2BE-B64D-BD7D-7E1A0EA03C62}"/>
                </a:ext>
              </a:extLst>
            </p:cNvPr>
            <p:cNvGrpSpPr/>
            <p:nvPr/>
          </p:nvGrpSpPr>
          <p:grpSpPr>
            <a:xfrm>
              <a:off x="2184814" y="1252886"/>
              <a:ext cx="288032" cy="720080"/>
              <a:chOff x="1259632" y="5013176"/>
              <a:chExt cx="288032" cy="720080"/>
            </a:xfrm>
          </p:grpSpPr>
          <p:sp>
            <p:nvSpPr>
              <p:cNvPr id="41" name="Triangle 40">
                <a:extLst>
                  <a:ext uri="{FF2B5EF4-FFF2-40B4-BE49-F238E27FC236}">
                    <a16:creationId xmlns:a16="http://schemas.microsoft.com/office/drawing/2014/main" id="{739DA8F1-917A-6743-8FAC-D668EF67DBDE}"/>
                  </a:ext>
                </a:extLst>
              </p:cNvPr>
              <p:cNvSpPr/>
              <p:nvPr/>
            </p:nvSpPr>
            <p:spPr>
              <a:xfrm>
                <a:off x="1259632" y="5013176"/>
                <a:ext cx="288032" cy="432048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D21808F-006C-E549-8916-A5A5262D8D49}"/>
                  </a:ext>
                </a:extLst>
              </p:cNvPr>
              <p:cNvCxnSpPr>
                <a:cxnSpLocks/>
                <a:stCxn id="41" idx="3"/>
              </p:cNvCxnSpPr>
              <p:nvPr/>
            </p:nvCxnSpPr>
            <p:spPr>
              <a:xfrm>
                <a:off x="1403648" y="5445224"/>
                <a:ext cx="0" cy="2880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EF21C79-0FE4-2949-9ADF-C4CBF81965FD}"/>
                </a:ext>
              </a:extLst>
            </p:cNvPr>
            <p:cNvGrpSpPr/>
            <p:nvPr/>
          </p:nvGrpSpPr>
          <p:grpSpPr>
            <a:xfrm>
              <a:off x="2606366" y="1260320"/>
              <a:ext cx="288032" cy="720080"/>
              <a:chOff x="1259632" y="5013176"/>
              <a:chExt cx="288032" cy="720080"/>
            </a:xfrm>
          </p:grpSpPr>
          <p:sp>
            <p:nvSpPr>
              <p:cNvPr id="44" name="Triangle 43">
                <a:extLst>
                  <a:ext uri="{FF2B5EF4-FFF2-40B4-BE49-F238E27FC236}">
                    <a16:creationId xmlns:a16="http://schemas.microsoft.com/office/drawing/2014/main" id="{231F8C88-DE60-C24F-ABC1-CA690A7D0D5B}"/>
                  </a:ext>
                </a:extLst>
              </p:cNvPr>
              <p:cNvSpPr/>
              <p:nvPr/>
            </p:nvSpPr>
            <p:spPr>
              <a:xfrm>
                <a:off x="1259632" y="5013176"/>
                <a:ext cx="288032" cy="432048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CE91F53-0CF4-AA40-84D4-6682FC3CDDD0}"/>
                  </a:ext>
                </a:extLst>
              </p:cNvPr>
              <p:cNvCxnSpPr>
                <a:cxnSpLocks/>
                <a:stCxn id="44" idx="3"/>
              </p:cNvCxnSpPr>
              <p:nvPr/>
            </p:nvCxnSpPr>
            <p:spPr>
              <a:xfrm>
                <a:off x="1403648" y="5445224"/>
                <a:ext cx="0" cy="2880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ED7D2D5-CD49-CB40-B4B4-289BEDCD7E55}"/>
                </a:ext>
              </a:extLst>
            </p:cNvPr>
            <p:cNvSpPr/>
            <p:nvPr/>
          </p:nvSpPr>
          <p:spPr>
            <a:xfrm>
              <a:off x="1477824" y="2011605"/>
              <a:ext cx="4203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A</a:t>
              </a:r>
              <a:endParaRPr lang="en-US" sz="280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7C8DF20-E61F-DE43-B43F-7247AECF346C}"/>
              </a:ext>
            </a:extLst>
          </p:cNvPr>
          <p:cNvGrpSpPr/>
          <p:nvPr/>
        </p:nvGrpSpPr>
        <p:grpSpPr>
          <a:xfrm>
            <a:off x="652426" y="3179908"/>
            <a:ext cx="2315114" cy="1305704"/>
            <a:chOff x="579282" y="3040122"/>
            <a:chExt cx="2315114" cy="130570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3CE2FE-FDF6-4E48-97E3-C74C9FA737D1}"/>
                </a:ext>
              </a:extLst>
            </p:cNvPr>
            <p:cNvGrpSpPr/>
            <p:nvPr/>
          </p:nvGrpSpPr>
          <p:grpSpPr>
            <a:xfrm>
              <a:off x="579282" y="3047368"/>
              <a:ext cx="288032" cy="720080"/>
              <a:chOff x="1259632" y="4077072"/>
              <a:chExt cx="288032" cy="720080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D89B936-C2F3-1C4B-BB2E-4967CBB6A07E}"/>
                  </a:ext>
                </a:extLst>
              </p:cNvPr>
              <p:cNvSpPr/>
              <p:nvPr/>
            </p:nvSpPr>
            <p:spPr>
              <a:xfrm>
                <a:off x="1259632" y="4077072"/>
                <a:ext cx="288032" cy="432048"/>
              </a:xfrm>
              <a:prstGeom prst="ellipse">
                <a:avLst/>
              </a:prstGeom>
              <a:gradFill>
                <a:gsLst>
                  <a:gs pos="0">
                    <a:srgbClr val="00B05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7712B62-F098-2C4D-AC1D-596EBFD75DD5}"/>
                  </a:ext>
                </a:extLst>
              </p:cNvPr>
              <p:cNvCxnSpPr>
                <a:stCxn id="64" idx="4"/>
              </p:cNvCxnSpPr>
              <p:nvPr/>
            </p:nvCxnSpPr>
            <p:spPr>
              <a:xfrm>
                <a:off x="1403648" y="4509120"/>
                <a:ext cx="0" cy="288032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A33DFB4-FFAE-8C44-B262-B988AD24CE36}"/>
                </a:ext>
              </a:extLst>
            </p:cNvPr>
            <p:cNvGrpSpPr/>
            <p:nvPr/>
          </p:nvGrpSpPr>
          <p:grpSpPr>
            <a:xfrm>
              <a:off x="960400" y="3055559"/>
              <a:ext cx="288032" cy="720080"/>
              <a:chOff x="1259632" y="4077072"/>
              <a:chExt cx="288032" cy="72008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72B8D29-827B-1341-B317-91ED9DCFD515}"/>
                  </a:ext>
                </a:extLst>
              </p:cNvPr>
              <p:cNvSpPr/>
              <p:nvPr/>
            </p:nvSpPr>
            <p:spPr>
              <a:xfrm>
                <a:off x="1259632" y="4077072"/>
                <a:ext cx="288032" cy="432048"/>
              </a:xfrm>
              <a:prstGeom prst="ellipse">
                <a:avLst/>
              </a:prstGeom>
              <a:gradFill>
                <a:gsLst>
                  <a:gs pos="0">
                    <a:srgbClr val="00B05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E261AEB5-0750-B64E-8705-8FC24914A020}"/>
                  </a:ext>
                </a:extLst>
              </p:cNvPr>
              <p:cNvCxnSpPr>
                <a:stCxn id="62" idx="4"/>
              </p:cNvCxnSpPr>
              <p:nvPr/>
            </p:nvCxnSpPr>
            <p:spPr>
              <a:xfrm>
                <a:off x="1403648" y="4509120"/>
                <a:ext cx="0" cy="288032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A1EB0B6-E719-5440-A7D8-C03838888ABB}"/>
                </a:ext>
              </a:extLst>
            </p:cNvPr>
            <p:cNvGrpSpPr/>
            <p:nvPr/>
          </p:nvGrpSpPr>
          <p:grpSpPr>
            <a:xfrm>
              <a:off x="1403955" y="3041568"/>
              <a:ext cx="288032" cy="720080"/>
              <a:chOff x="1259632" y="4077072"/>
              <a:chExt cx="288032" cy="72008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DE488A5-4735-8846-B643-5E14802B78C2}"/>
                  </a:ext>
                </a:extLst>
              </p:cNvPr>
              <p:cNvSpPr/>
              <p:nvPr/>
            </p:nvSpPr>
            <p:spPr>
              <a:xfrm>
                <a:off x="1259632" y="4077072"/>
                <a:ext cx="288032" cy="432048"/>
              </a:xfrm>
              <a:prstGeom prst="ellipse">
                <a:avLst/>
              </a:prstGeom>
              <a:gradFill>
                <a:gsLst>
                  <a:gs pos="0">
                    <a:srgbClr val="00B05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3F4B59D-ADA3-3E47-A82B-BCA0A39F365E}"/>
                  </a:ext>
                </a:extLst>
              </p:cNvPr>
              <p:cNvCxnSpPr>
                <a:stCxn id="60" idx="4"/>
              </p:cNvCxnSpPr>
              <p:nvPr/>
            </p:nvCxnSpPr>
            <p:spPr>
              <a:xfrm>
                <a:off x="1403648" y="4509120"/>
                <a:ext cx="0" cy="288032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0F8AD39-20EC-C54E-8FC1-AFEB3348C625}"/>
                </a:ext>
              </a:extLst>
            </p:cNvPr>
            <p:cNvGrpSpPr/>
            <p:nvPr/>
          </p:nvGrpSpPr>
          <p:grpSpPr>
            <a:xfrm>
              <a:off x="1821089" y="3040811"/>
              <a:ext cx="288032" cy="720080"/>
              <a:chOff x="1259632" y="5013176"/>
              <a:chExt cx="288032" cy="720080"/>
            </a:xfrm>
          </p:grpSpPr>
          <p:sp>
            <p:nvSpPr>
              <p:cNvPr id="58" name="Triangle 57">
                <a:extLst>
                  <a:ext uri="{FF2B5EF4-FFF2-40B4-BE49-F238E27FC236}">
                    <a16:creationId xmlns:a16="http://schemas.microsoft.com/office/drawing/2014/main" id="{C82F4CFC-0E92-474C-B811-2418134DA22C}"/>
                  </a:ext>
                </a:extLst>
              </p:cNvPr>
              <p:cNvSpPr/>
              <p:nvPr/>
            </p:nvSpPr>
            <p:spPr>
              <a:xfrm>
                <a:off x="1259632" y="5013176"/>
                <a:ext cx="288032" cy="432048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979CA36-9094-F947-B642-4221DE006DD9}"/>
                  </a:ext>
                </a:extLst>
              </p:cNvPr>
              <p:cNvCxnSpPr>
                <a:cxnSpLocks/>
                <a:stCxn id="58" idx="3"/>
              </p:cNvCxnSpPr>
              <p:nvPr/>
            </p:nvCxnSpPr>
            <p:spPr>
              <a:xfrm>
                <a:off x="1403648" y="5445224"/>
                <a:ext cx="0" cy="2880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07C1C9-552D-0248-B4A2-1D29C379318C}"/>
                </a:ext>
              </a:extLst>
            </p:cNvPr>
            <p:cNvGrpSpPr/>
            <p:nvPr/>
          </p:nvGrpSpPr>
          <p:grpSpPr>
            <a:xfrm>
              <a:off x="2184814" y="3047368"/>
              <a:ext cx="288032" cy="720080"/>
              <a:chOff x="1259632" y="5013176"/>
              <a:chExt cx="288032" cy="720080"/>
            </a:xfrm>
          </p:grpSpPr>
          <p:sp>
            <p:nvSpPr>
              <p:cNvPr id="56" name="Triangle 55">
                <a:extLst>
                  <a:ext uri="{FF2B5EF4-FFF2-40B4-BE49-F238E27FC236}">
                    <a16:creationId xmlns:a16="http://schemas.microsoft.com/office/drawing/2014/main" id="{70CA3B87-076D-5449-8148-9DE92F9FCB51}"/>
                  </a:ext>
                </a:extLst>
              </p:cNvPr>
              <p:cNvSpPr/>
              <p:nvPr/>
            </p:nvSpPr>
            <p:spPr>
              <a:xfrm>
                <a:off x="1259632" y="5013176"/>
                <a:ext cx="288032" cy="432048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E730ABA-A656-9046-88DD-E62AE7663245}"/>
                  </a:ext>
                </a:extLst>
              </p:cNvPr>
              <p:cNvCxnSpPr>
                <a:cxnSpLocks/>
                <a:stCxn id="56" idx="3"/>
              </p:cNvCxnSpPr>
              <p:nvPr/>
            </p:nvCxnSpPr>
            <p:spPr>
              <a:xfrm>
                <a:off x="1403648" y="5445224"/>
                <a:ext cx="0" cy="2880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67A7C71-A2C8-8149-A204-29BF5FE40A80}"/>
                </a:ext>
              </a:extLst>
            </p:cNvPr>
            <p:cNvGrpSpPr/>
            <p:nvPr/>
          </p:nvGrpSpPr>
          <p:grpSpPr>
            <a:xfrm>
              <a:off x="2606366" y="3040122"/>
              <a:ext cx="288030" cy="738372"/>
              <a:chOff x="3282696" y="4077072"/>
              <a:chExt cx="288030" cy="738372"/>
            </a:xfrm>
          </p:grpSpPr>
          <p:sp>
            <p:nvSpPr>
              <p:cNvPr id="67" name="Regular Pentagon 66">
                <a:extLst>
                  <a:ext uri="{FF2B5EF4-FFF2-40B4-BE49-F238E27FC236}">
                    <a16:creationId xmlns:a16="http://schemas.microsoft.com/office/drawing/2014/main" id="{2BA018D2-2AE8-8447-915A-8700708E39A4}"/>
                  </a:ext>
                </a:extLst>
              </p:cNvPr>
              <p:cNvSpPr/>
              <p:nvPr/>
            </p:nvSpPr>
            <p:spPr>
              <a:xfrm>
                <a:off x="3282696" y="4077072"/>
                <a:ext cx="288030" cy="409188"/>
              </a:xfrm>
              <a:prstGeom prst="pentagon">
                <a:avLst/>
              </a:prstGeom>
              <a:gradFill>
                <a:gsLst>
                  <a:gs pos="0">
                    <a:srgbClr val="B0FFC4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C0BE5F3-BDF0-6942-8BBC-1DDA7889C0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9872" y="4486260"/>
                <a:ext cx="0" cy="329184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C93ACFC-D44B-1E47-B631-D3B0A3899935}"/>
                </a:ext>
              </a:extLst>
            </p:cNvPr>
            <p:cNvSpPr/>
            <p:nvPr/>
          </p:nvSpPr>
          <p:spPr>
            <a:xfrm>
              <a:off x="1536785" y="3822606"/>
              <a:ext cx="42832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</a:t>
              </a:r>
              <a:endParaRPr lang="en-US" sz="280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90CD305-13F7-1A42-96C5-76DC98375C70}"/>
              </a:ext>
            </a:extLst>
          </p:cNvPr>
          <p:cNvGrpSpPr/>
          <p:nvPr/>
        </p:nvGrpSpPr>
        <p:grpSpPr>
          <a:xfrm>
            <a:off x="612696" y="4915174"/>
            <a:ext cx="2376265" cy="1313127"/>
            <a:chOff x="6156176" y="2492896"/>
            <a:chExt cx="2376265" cy="1313127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7109200-17BE-E54F-8FA4-E494A2B9466D}"/>
                </a:ext>
              </a:extLst>
            </p:cNvPr>
            <p:cNvGrpSpPr/>
            <p:nvPr/>
          </p:nvGrpSpPr>
          <p:grpSpPr>
            <a:xfrm>
              <a:off x="6156176" y="2492896"/>
              <a:ext cx="2376265" cy="742940"/>
              <a:chOff x="6084165" y="4024018"/>
              <a:chExt cx="2376265" cy="74294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340EF2F-141E-5C42-B89D-158F4E14848A}"/>
                  </a:ext>
                </a:extLst>
              </p:cNvPr>
              <p:cNvGrpSpPr/>
              <p:nvPr/>
            </p:nvGrpSpPr>
            <p:grpSpPr>
              <a:xfrm>
                <a:off x="6084165" y="4046878"/>
                <a:ext cx="288032" cy="720080"/>
                <a:chOff x="1259632" y="4077072"/>
                <a:chExt cx="288032" cy="720080"/>
              </a:xfrm>
            </p:grpSpPr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74D42AF8-5D2C-8B47-88ED-A52728AA2162}"/>
                    </a:ext>
                  </a:extLst>
                </p:cNvPr>
                <p:cNvSpPr/>
                <p:nvPr/>
              </p:nvSpPr>
              <p:spPr>
                <a:xfrm>
                  <a:off x="1259632" y="4077072"/>
                  <a:ext cx="288032" cy="432048"/>
                </a:xfrm>
                <a:prstGeom prst="ellipse">
                  <a:avLst/>
                </a:prstGeom>
                <a:gradFill>
                  <a:gsLst>
                    <a:gs pos="0">
                      <a:srgbClr val="00B050"/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2DEE1C3B-EC77-8846-8D58-CCD05D1A984B}"/>
                    </a:ext>
                  </a:extLst>
                </p:cNvPr>
                <p:cNvCxnSpPr>
                  <a:stCxn id="5" idx="4"/>
                </p:cNvCxnSpPr>
                <p:nvPr/>
              </p:nvCxnSpPr>
              <p:spPr>
                <a:xfrm>
                  <a:off x="1403648" y="4509120"/>
                  <a:ext cx="0" cy="288032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F842EAE-D31C-8344-9908-9FE7532B6389}"/>
                  </a:ext>
                </a:extLst>
              </p:cNvPr>
              <p:cNvGrpSpPr/>
              <p:nvPr/>
            </p:nvGrpSpPr>
            <p:grpSpPr>
              <a:xfrm>
                <a:off x="6516212" y="4046878"/>
                <a:ext cx="288032" cy="720080"/>
                <a:chOff x="1259632" y="4077072"/>
                <a:chExt cx="288032" cy="720080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FE1F775D-9F08-8346-8406-D0589A61BEF5}"/>
                    </a:ext>
                  </a:extLst>
                </p:cNvPr>
                <p:cNvSpPr/>
                <p:nvPr/>
              </p:nvSpPr>
              <p:spPr>
                <a:xfrm>
                  <a:off x="1259632" y="4077072"/>
                  <a:ext cx="288032" cy="432048"/>
                </a:xfrm>
                <a:prstGeom prst="ellipse">
                  <a:avLst/>
                </a:prstGeom>
                <a:gradFill>
                  <a:gsLst>
                    <a:gs pos="0">
                      <a:srgbClr val="00B050"/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D7070B45-8003-8D48-9334-446ACF58EE11}"/>
                    </a:ext>
                  </a:extLst>
                </p:cNvPr>
                <p:cNvCxnSpPr>
                  <a:stCxn id="10" idx="4"/>
                </p:cNvCxnSpPr>
                <p:nvPr/>
              </p:nvCxnSpPr>
              <p:spPr>
                <a:xfrm>
                  <a:off x="1403648" y="4509120"/>
                  <a:ext cx="0" cy="288032"/>
                </a:xfrm>
                <a:prstGeom prst="line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001F501-C5FA-1D49-B9A8-532D3F2AD7DF}"/>
                  </a:ext>
                </a:extLst>
              </p:cNvPr>
              <p:cNvGrpSpPr/>
              <p:nvPr/>
            </p:nvGrpSpPr>
            <p:grpSpPr>
              <a:xfrm>
                <a:off x="7272295" y="4024018"/>
                <a:ext cx="288032" cy="720080"/>
                <a:chOff x="1259632" y="5013176"/>
                <a:chExt cx="288032" cy="720080"/>
              </a:xfrm>
            </p:grpSpPr>
            <p:sp>
              <p:nvSpPr>
                <p:cNvPr id="15" name="Triangle 14">
                  <a:extLst>
                    <a:ext uri="{FF2B5EF4-FFF2-40B4-BE49-F238E27FC236}">
                      <a16:creationId xmlns:a16="http://schemas.microsoft.com/office/drawing/2014/main" id="{C6D11C2E-2685-BE48-A96B-918D17BE5799}"/>
                    </a:ext>
                  </a:extLst>
                </p:cNvPr>
                <p:cNvSpPr/>
                <p:nvPr/>
              </p:nvSpPr>
              <p:spPr>
                <a:xfrm>
                  <a:off x="1259632" y="5013176"/>
                  <a:ext cx="288032" cy="432048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B12E8815-B864-424F-839D-0A1868C7790F}"/>
                    </a:ext>
                  </a:extLst>
                </p:cNvPr>
                <p:cNvCxnSpPr>
                  <a:cxnSpLocks/>
                  <a:stCxn id="15" idx="3"/>
                </p:cNvCxnSpPr>
                <p:nvPr/>
              </p:nvCxnSpPr>
              <p:spPr>
                <a:xfrm>
                  <a:off x="1403648" y="5445224"/>
                  <a:ext cx="0" cy="28803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CBAA402-2649-534E-8843-5838288BA818}"/>
                  </a:ext>
                </a:extLst>
              </p:cNvPr>
              <p:cNvGrpSpPr/>
              <p:nvPr/>
            </p:nvGrpSpPr>
            <p:grpSpPr>
              <a:xfrm>
                <a:off x="7704341" y="4038508"/>
                <a:ext cx="288030" cy="697220"/>
                <a:chOff x="3282696" y="4077072"/>
                <a:chExt cx="288030" cy="697220"/>
              </a:xfrm>
            </p:grpSpPr>
            <p:sp>
              <p:nvSpPr>
                <p:cNvPr id="22" name="Regular Pentagon 21">
                  <a:extLst>
                    <a:ext uri="{FF2B5EF4-FFF2-40B4-BE49-F238E27FC236}">
                      <a16:creationId xmlns:a16="http://schemas.microsoft.com/office/drawing/2014/main" id="{73F9C0C7-1F74-AA40-9EC7-1C0B2B4E757B}"/>
                    </a:ext>
                  </a:extLst>
                </p:cNvPr>
                <p:cNvSpPr/>
                <p:nvPr/>
              </p:nvSpPr>
              <p:spPr>
                <a:xfrm>
                  <a:off x="3282696" y="4077072"/>
                  <a:ext cx="288030" cy="409188"/>
                </a:xfrm>
                <a:prstGeom prst="pentagon">
                  <a:avLst/>
                </a:prstGeom>
                <a:gradFill>
                  <a:gsLst>
                    <a:gs pos="0">
                      <a:srgbClr val="B0FFC4"/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835AEF13-6FE0-4446-B361-20388D0E2A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19872" y="4486260"/>
                  <a:ext cx="0" cy="288032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E62D58B-AFF8-E54F-8102-9866A92CCF92}"/>
                  </a:ext>
                </a:extLst>
              </p:cNvPr>
              <p:cNvGrpSpPr/>
              <p:nvPr/>
            </p:nvGrpSpPr>
            <p:grpSpPr>
              <a:xfrm>
                <a:off x="6912255" y="4024018"/>
                <a:ext cx="288032" cy="720080"/>
                <a:chOff x="1259632" y="5013176"/>
                <a:chExt cx="288032" cy="720080"/>
              </a:xfrm>
            </p:grpSpPr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FDEE7097-4358-3F42-B0A3-7FEA8F80F07E}"/>
                    </a:ext>
                  </a:extLst>
                </p:cNvPr>
                <p:cNvSpPr/>
                <p:nvPr/>
              </p:nvSpPr>
              <p:spPr>
                <a:xfrm>
                  <a:off x="1259632" y="5013176"/>
                  <a:ext cx="288032" cy="432048"/>
                </a:xfrm>
                <a:prstGeom prst="triangle">
                  <a:avLst/>
                </a:prstGeom>
                <a:solidFill>
                  <a:srgbClr val="00B05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2DCA2E0F-5CF0-9247-BDFC-7EC7E765DC81}"/>
                    </a:ext>
                  </a:extLst>
                </p:cNvPr>
                <p:cNvCxnSpPr>
                  <a:cxnSpLocks/>
                  <a:stCxn id="26" idx="3"/>
                </p:cNvCxnSpPr>
                <p:nvPr/>
              </p:nvCxnSpPr>
              <p:spPr>
                <a:xfrm>
                  <a:off x="1403648" y="5445224"/>
                  <a:ext cx="0" cy="28803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3722C24-9DBD-5141-BB62-5C6A75643D4D}"/>
                  </a:ext>
                </a:extLst>
              </p:cNvPr>
              <p:cNvGrpSpPr/>
              <p:nvPr/>
            </p:nvGrpSpPr>
            <p:grpSpPr>
              <a:xfrm>
                <a:off x="8172400" y="4046878"/>
                <a:ext cx="288030" cy="697220"/>
                <a:chOff x="3282696" y="4077072"/>
                <a:chExt cx="288030" cy="697220"/>
              </a:xfrm>
            </p:grpSpPr>
            <p:sp>
              <p:nvSpPr>
                <p:cNvPr id="29" name="Regular Pentagon 28">
                  <a:extLst>
                    <a:ext uri="{FF2B5EF4-FFF2-40B4-BE49-F238E27FC236}">
                      <a16:creationId xmlns:a16="http://schemas.microsoft.com/office/drawing/2014/main" id="{68A01399-2526-4A42-85D7-2ACEAC2CD48E}"/>
                    </a:ext>
                  </a:extLst>
                </p:cNvPr>
                <p:cNvSpPr/>
                <p:nvPr/>
              </p:nvSpPr>
              <p:spPr>
                <a:xfrm>
                  <a:off x="3282696" y="4077072"/>
                  <a:ext cx="288030" cy="409188"/>
                </a:xfrm>
                <a:prstGeom prst="pentagon">
                  <a:avLst/>
                </a:prstGeom>
                <a:gradFill>
                  <a:gsLst>
                    <a:gs pos="0">
                      <a:srgbClr val="B0FFC4"/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BFF4815-0E2F-314E-9FD1-8E2BCF2A2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19872" y="4486260"/>
                  <a:ext cx="0" cy="288032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636345C-DC18-394D-A281-FA59CFF5FBF7}"/>
                </a:ext>
              </a:extLst>
            </p:cNvPr>
            <p:cNvSpPr/>
            <p:nvPr/>
          </p:nvSpPr>
          <p:spPr>
            <a:xfrm>
              <a:off x="7093665" y="3282803"/>
              <a:ext cx="42832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</a:t>
              </a:r>
              <a:endParaRPr lang="en-US" sz="28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7EF402A-9FF8-E543-AB4B-3B8A4C0C7DA9}"/>
              </a:ext>
            </a:extLst>
          </p:cNvPr>
          <p:cNvGrpSpPr/>
          <p:nvPr/>
        </p:nvGrpSpPr>
        <p:grpSpPr>
          <a:xfrm>
            <a:off x="4578196" y="643581"/>
            <a:ext cx="782587" cy="4796138"/>
            <a:chOff x="4149991" y="499302"/>
            <a:chExt cx="782587" cy="479613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DA20948-142A-CE4A-A143-B5E80900B168}"/>
                </a:ext>
              </a:extLst>
            </p:cNvPr>
            <p:cNvSpPr/>
            <p:nvPr/>
          </p:nvSpPr>
          <p:spPr>
            <a:xfrm>
              <a:off x="4293459" y="499302"/>
              <a:ext cx="5966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H’</a:t>
              </a:r>
              <a:endParaRPr lang="en-US" sz="28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7D5624E-0814-1141-9761-965EFC19508E}"/>
                </a:ext>
              </a:extLst>
            </p:cNvPr>
            <p:cNvSpPr/>
            <p:nvPr/>
          </p:nvSpPr>
          <p:spPr>
            <a:xfrm>
              <a:off x="4149991" y="1394605"/>
              <a:ext cx="7825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0.69</a:t>
              </a:r>
              <a:endParaRPr lang="en-US" sz="280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BACFA10-86E4-6646-BF10-2B5C34820C5A}"/>
                </a:ext>
              </a:extLst>
            </p:cNvPr>
            <p:cNvSpPr/>
            <p:nvPr/>
          </p:nvSpPr>
          <p:spPr>
            <a:xfrm>
              <a:off x="4195754" y="3052817"/>
              <a:ext cx="7312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1.01</a:t>
              </a:r>
              <a:endParaRPr lang="en-US" sz="280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17462C6-955D-1841-854D-D0CDD2A828A3}"/>
                </a:ext>
              </a:extLst>
            </p:cNvPr>
            <p:cNvSpPr/>
            <p:nvPr/>
          </p:nvSpPr>
          <p:spPr>
            <a:xfrm>
              <a:off x="4149991" y="4772220"/>
              <a:ext cx="7312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1.10</a:t>
              </a:r>
              <a:endParaRPr lang="en-US" sz="28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7553CF-F123-8043-8B42-38A3ED02DC59}"/>
              </a:ext>
            </a:extLst>
          </p:cNvPr>
          <p:cNvGrpSpPr/>
          <p:nvPr/>
        </p:nvGrpSpPr>
        <p:grpSpPr>
          <a:xfrm>
            <a:off x="6160643" y="620688"/>
            <a:ext cx="785113" cy="4826391"/>
            <a:chOff x="5594192" y="497677"/>
            <a:chExt cx="785113" cy="4826391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6E76525-730D-344F-8427-79F5173DA725}"/>
                </a:ext>
              </a:extLst>
            </p:cNvPr>
            <p:cNvSpPr/>
            <p:nvPr/>
          </p:nvSpPr>
          <p:spPr>
            <a:xfrm>
              <a:off x="5705604" y="497677"/>
              <a:ext cx="6270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</a:t>
              </a:r>
              <a:r>
                <a:rPr lang="en-US" sz="2800" b="1" baseline="30000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H’</a:t>
              </a:r>
              <a:endParaRPr lang="en-US" sz="2800" baseline="3000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32F8E1F-1BDF-FF4F-8104-1D0AAF886362}"/>
                </a:ext>
              </a:extLst>
            </p:cNvPr>
            <p:cNvSpPr/>
            <p:nvPr/>
          </p:nvSpPr>
          <p:spPr>
            <a:xfrm>
              <a:off x="5594193" y="1355477"/>
              <a:ext cx="7825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2.00</a:t>
              </a:r>
              <a:endParaRPr lang="en-US" sz="280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9BCF5C0-87E2-B147-8BB1-094CAAD3B5BC}"/>
                </a:ext>
              </a:extLst>
            </p:cNvPr>
            <p:cNvSpPr/>
            <p:nvPr/>
          </p:nvSpPr>
          <p:spPr>
            <a:xfrm>
              <a:off x="5596718" y="3051841"/>
              <a:ext cx="7825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2.74</a:t>
              </a:r>
              <a:endParaRPr lang="en-US" sz="280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7EF63CF-4A62-D84B-9ACD-246A2CFF7F55}"/>
                </a:ext>
              </a:extLst>
            </p:cNvPr>
            <p:cNvSpPr/>
            <p:nvPr/>
          </p:nvSpPr>
          <p:spPr>
            <a:xfrm>
              <a:off x="5594192" y="4800848"/>
              <a:ext cx="7825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3.00</a:t>
              </a:r>
              <a:endParaRPr lang="en-US" sz="28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9B35857-B2B0-6B4C-9A4C-99CA03B906F8}"/>
              </a:ext>
            </a:extLst>
          </p:cNvPr>
          <p:cNvGrpSpPr/>
          <p:nvPr/>
        </p:nvGrpSpPr>
        <p:grpSpPr>
          <a:xfrm>
            <a:off x="7576897" y="643581"/>
            <a:ext cx="1008609" cy="4726501"/>
            <a:chOff x="7021164" y="511191"/>
            <a:chExt cx="1008609" cy="4726501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EA3E0C2-A325-4342-8939-8B1DF703953E}"/>
                </a:ext>
              </a:extLst>
            </p:cNvPr>
            <p:cNvSpPr/>
            <p:nvPr/>
          </p:nvSpPr>
          <p:spPr>
            <a:xfrm>
              <a:off x="7021164" y="511191"/>
              <a:ext cx="10086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</a:t>
              </a:r>
              <a:r>
                <a:rPr lang="en-US" sz="2800" b="1" baseline="30000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H’</a:t>
              </a:r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/S</a:t>
              </a:r>
              <a:endParaRPr lang="en-US" sz="2800" baseline="3000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9B5CD3C-29C6-E941-A9EE-408180DE7CCD}"/>
                </a:ext>
              </a:extLst>
            </p:cNvPr>
            <p:cNvSpPr/>
            <p:nvPr/>
          </p:nvSpPr>
          <p:spPr>
            <a:xfrm>
              <a:off x="7142384" y="1355976"/>
              <a:ext cx="7569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1.00</a:t>
              </a:r>
              <a:endParaRPr lang="en-US" sz="28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EF1937C-FED9-9A40-B876-893A8FA1347A}"/>
                </a:ext>
              </a:extLst>
            </p:cNvPr>
            <p:cNvSpPr/>
            <p:nvPr/>
          </p:nvSpPr>
          <p:spPr>
            <a:xfrm>
              <a:off x="7142384" y="3026895"/>
              <a:ext cx="7569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0.91</a:t>
              </a:r>
              <a:endParaRPr lang="en-US" sz="280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70015CF-72F8-E34F-9EEC-548DA6BACDDE}"/>
                </a:ext>
              </a:extLst>
            </p:cNvPr>
            <p:cNvSpPr/>
            <p:nvPr/>
          </p:nvSpPr>
          <p:spPr>
            <a:xfrm>
              <a:off x="7113336" y="4714472"/>
              <a:ext cx="7569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1.00</a:t>
              </a:r>
              <a:endParaRPr lang="en-US" sz="280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660C0-EAF1-D543-9F85-8F930CC3F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10</a:t>
            </a:fld>
            <a:endParaRPr lang="es-E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E2549BC-547E-6C47-836C-15B7CF735BA2}"/>
              </a:ext>
            </a:extLst>
          </p:cNvPr>
          <p:cNvGrpSpPr/>
          <p:nvPr/>
        </p:nvGrpSpPr>
        <p:grpSpPr>
          <a:xfrm>
            <a:off x="3501759" y="696154"/>
            <a:ext cx="413171" cy="4772858"/>
            <a:chOff x="4149991" y="522582"/>
            <a:chExt cx="413171" cy="4772858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888B375-829C-6845-84CF-1E756E102A96}"/>
                </a:ext>
              </a:extLst>
            </p:cNvPr>
            <p:cNvSpPr/>
            <p:nvPr/>
          </p:nvSpPr>
          <p:spPr>
            <a:xfrm>
              <a:off x="4195754" y="522582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</a:t>
              </a:r>
              <a:endParaRPr lang="en-US" sz="280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56C3B5C-1CF4-9D49-94CF-AEFEECC6D5D1}"/>
                </a:ext>
              </a:extLst>
            </p:cNvPr>
            <p:cNvSpPr/>
            <p:nvPr/>
          </p:nvSpPr>
          <p:spPr>
            <a:xfrm>
              <a:off x="4149991" y="1394605"/>
              <a:ext cx="3529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2</a:t>
              </a:r>
              <a:endParaRPr lang="en-US" sz="280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5E6C18C-82CF-9A44-9322-D92398477104}"/>
                </a:ext>
              </a:extLst>
            </p:cNvPr>
            <p:cNvSpPr/>
            <p:nvPr/>
          </p:nvSpPr>
          <p:spPr>
            <a:xfrm>
              <a:off x="4195754" y="3052817"/>
              <a:ext cx="3529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3</a:t>
              </a:r>
              <a:endParaRPr lang="en-US" sz="280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4050435-9BD8-5744-9D2E-DDDBF3324273}"/>
                </a:ext>
              </a:extLst>
            </p:cNvPr>
            <p:cNvSpPr/>
            <p:nvPr/>
          </p:nvSpPr>
          <p:spPr>
            <a:xfrm>
              <a:off x="4149991" y="4772220"/>
              <a:ext cx="3529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3</a:t>
              </a:r>
              <a:endParaRPr lang="en-US" sz="2800"/>
            </a:p>
          </p:txBody>
        </p:sp>
      </p:grp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5AD619F-4EE4-DF4F-B896-D75165FE1D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59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21"/>
    </mc:Choice>
    <mc:Fallback>
      <p:transition spd="slow" advTm="78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8B2651A9-C82A-B342-912A-4CF74DE1CC78}"/>
              </a:ext>
            </a:extLst>
          </p:cNvPr>
          <p:cNvGrpSpPr/>
          <p:nvPr/>
        </p:nvGrpSpPr>
        <p:grpSpPr>
          <a:xfrm>
            <a:off x="4554658" y="284663"/>
            <a:ext cx="615182" cy="5539765"/>
            <a:chOff x="3926100" y="284663"/>
            <a:chExt cx="615182" cy="55397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EFB7DA-1EF4-2543-AE9C-7D078C86085C}"/>
                </a:ext>
              </a:extLst>
            </p:cNvPr>
            <p:cNvSpPr/>
            <p:nvPr/>
          </p:nvSpPr>
          <p:spPr>
            <a:xfrm>
              <a:off x="3944644" y="284663"/>
              <a:ext cx="5966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highlight>
                    <a:srgbClr val="FFFF00"/>
                  </a:highlight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H’</a:t>
              </a:r>
              <a:endParaRPr lang="en-US" sz="280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FB9EDD-99E1-894D-9437-4B23C4A849A6}"/>
                </a:ext>
              </a:extLst>
            </p:cNvPr>
            <p:cNvSpPr/>
            <p:nvPr/>
          </p:nvSpPr>
          <p:spPr>
            <a:xfrm>
              <a:off x="3937989" y="3356992"/>
              <a:ext cx="5886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1.0</a:t>
              </a:r>
              <a:endParaRPr lang="en-US" sz="2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626770-255E-6746-BE10-CF457B46D677}"/>
                </a:ext>
              </a:extLst>
            </p:cNvPr>
            <p:cNvSpPr/>
            <p:nvPr/>
          </p:nvSpPr>
          <p:spPr>
            <a:xfrm>
              <a:off x="3926100" y="5301208"/>
              <a:ext cx="61427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0.9</a:t>
              </a:r>
              <a:endParaRPr lang="en-US" sz="2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2CD13B-64A1-9142-AEB9-4EB42CC41B77}"/>
                </a:ext>
              </a:extLst>
            </p:cNvPr>
            <p:cNvSpPr/>
            <p:nvPr/>
          </p:nvSpPr>
          <p:spPr>
            <a:xfrm>
              <a:off x="3937881" y="1389974"/>
              <a:ext cx="5886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1.8</a:t>
              </a:r>
              <a:endParaRPr lang="en-US" sz="28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A2E5DD-EE44-DE49-BF55-EB8E003A18B9}"/>
              </a:ext>
            </a:extLst>
          </p:cNvPr>
          <p:cNvGrpSpPr/>
          <p:nvPr/>
        </p:nvGrpSpPr>
        <p:grpSpPr>
          <a:xfrm>
            <a:off x="5756409" y="261770"/>
            <a:ext cx="715106" cy="5562658"/>
            <a:chOff x="5127851" y="261770"/>
            <a:chExt cx="715106" cy="55626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51534C-DBA7-7E46-8231-D1F49FBA9410}"/>
                </a:ext>
              </a:extLst>
            </p:cNvPr>
            <p:cNvSpPr/>
            <p:nvPr/>
          </p:nvSpPr>
          <p:spPr>
            <a:xfrm>
              <a:off x="5127851" y="261770"/>
              <a:ext cx="6270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highlight>
                    <a:srgbClr val="FFFF00"/>
                  </a:highlight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</a:t>
              </a:r>
              <a:r>
                <a:rPr lang="en-US" sz="2800" b="1" baseline="30000">
                  <a:highlight>
                    <a:srgbClr val="FFFF00"/>
                  </a:highlight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H’</a:t>
              </a:r>
              <a:endParaRPr lang="en-US" sz="2800" baseline="30000">
                <a:highlight>
                  <a:srgbClr val="FFFF00"/>
                </a:highlight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B7C729-C094-B644-BE4D-32582CB1E1AD}"/>
                </a:ext>
              </a:extLst>
            </p:cNvPr>
            <p:cNvSpPr/>
            <p:nvPr/>
          </p:nvSpPr>
          <p:spPr>
            <a:xfrm>
              <a:off x="5137315" y="3354143"/>
              <a:ext cx="7056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11.1</a:t>
              </a:r>
              <a:endParaRPr lang="en-US" sz="2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14CB5E-5EB6-AC41-B38A-5830412C7CEF}"/>
                </a:ext>
              </a:extLst>
            </p:cNvPr>
            <p:cNvSpPr/>
            <p:nvPr/>
          </p:nvSpPr>
          <p:spPr>
            <a:xfrm>
              <a:off x="5189236" y="5301208"/>
              <a:ext cx="61427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2.4</a:t>
              </a:r>
              <a:endParaRPr lang="en-US" sz="2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66DE24-ED59-E848-AFEF-37896CEE556D}"/>
                </a:ext>
              </a:extLst>
            </p:cNvPr>
            <p:cNvSpPr/>
            <p:nvPr/>
          </p:nvSpPr>
          <p:spPr>
            <a:xfrm>
              <a:off x="5206120" y="1381771"/>
              <a:ext cx="61427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5.9</a:t>
              </a:r>
              <a:endParaRPr lang="en-US" sz="28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C0201C-DD8A-454F-B75C-772D9E9A206A}"/>
              </a:ext>
            </a:extLst>
          </p:cNvPr>
          <p:cNvGrpSpPr/>
          <p:nvPr/>
        </p:nvGrpSpPr>
        <p:grpSpPr>
          <a:xfrm>
            <a:off x="6916140" y="284663"/>
            <a:ext cx="1008609" cy="5562567"/>
            <a:chOff x="6287582" y="284663"/>
            <a:chExt cx="1008609" cy="55625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A116DE-837B-F642-9CD4-CC69B26BAC32}"/>
                </a:ext>
              </a:extLst>
            </p:cNvPr>
            <p:cNvSpPr/>
            <p:nvPr/>
          </p:nvSpPr>
          <p:spPr>
            <a:xfrm>
              <a:off x="6287582" y="284663"/>
              <a:ext cx="10086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highlight>
                    <a:srgbClr val="FFFF00"/>
                  </a:highlight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</a:t>
              </a:r>
              <a:r>
                <a:rPr lang="en-US" sz="2800" b="1" baseline="30000">
                  <a:highlight>
                    <a:srgbClr val="FFFF00"/>
                  </a:highlight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H’</a:t>
              </a:r>
              <a:r>
                <a:rPr lang="en-US" sz="2800" b="1">
                  <a:highlight>
                    <a:srgbClr val="FFFF00"/>
                  </a:highlight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/S</a:t>
              </a:r>
              <a:endParaRPr lang="en-US" sz="2800" baseline="30000">
                <a:highlight>
                  <a:srgbClr val="FFFF00"/>
                </a:highlight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EB39FE-C2DB-5B40-B42C-51A820490DCB}"/>
                </a:ext>
              </a:extLst>
            </p:cNvPr>
            <p:cNvSpPr/>
            <p:nvPr/>
          </p:nvSpPr>
          <p:spPr>
            <a:xfrm>
              <a:off x="6478862" y="3354221"/>
              <a:ext cx="7825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0.53</a:t>
              </a:r>
              <a:endParaRPr lang="en-US" sz="28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4C1CDA-08E3-124C-A891-1D376E017197}"/>
                </a:ext>
              </a:extLst>
            </p:cNvPr>
            <p:cNvSpPr/>
            <p:nvPr/>
          </p:nvSpPr>
          <p:spPr>
            <a:xfrm>
              <a:off x="6452372" y="5324010"/>
              <a:ext cx="7825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0.79</a:t>
              </a:r>
              <a:endParaRPr lang="en-US" sz="2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49ED61-0404-DB45-91A8-1E58643BEED5}"/>
                </a:ext>
              </a:extLst>
            </p:cNvPr>
            <p:cNvSpPr/>
            <p:nvPr/>
          </p:nvSpPr>
          <p:spPr>
            <a:xfrm>
              <a:off x="6474251" y="1339456"/>
              <a:ext cx="7825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0.59</a:t>
              </a:r>
              <a:endParaRPr lang="en-US" sz="28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E2DB1D-928C-D243-81C5-2F2BDD603C89}"/>
              </a:ext>
            </a:extLst>
          </p:cNvPr>
          <p:cNvGrpSpPr/>
          <p:nvPr/>
        </p:nvGrpSpPr>
        <p:grpSpPr>
          <a:xfrm>
            <a:off x="146173" y="284663"/>
            <a:ext cx="3391713" cy="6371005"/>
            <a:chOff x="146173" y="284663"/>
            <a:chExt cx="3391713" cy="63710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7C0105-FDEF-624D-B414-395877D5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737" y="2810086"/>
              <a:ext cx="1872208" cy="187220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0BCAE5-6755-AF4F-941C-C44F8D984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737" y="4783460"/>
              <a:ext cx="1872208" cy="187220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A71FE1-2122-2446-BDEE-C33DF0B84670}"/>
                </a:ext>
              </a:extLst>
            </p:cNvPr>
            <p:cNvSpPr/>
            <p:nvPr/>
          </p:nvSpPr>
          <p:spPr>
            <a:xfrm>
              <a:off x="182289" y="3427943"/>
              <a:ext cx="6270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Cn</a:t>
              </a:r>
              <a:endParaRPr lang="en-US" sz="28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240A017-3188-7A4C-BB0F-22FADA3487C4}"/>
                </a:ext>
              </a:extLst>
            </p:cNvPr>
            <p:cNvSpPr/>
            <p:nvPr/>
          </p:nvSpPr>
          <p:spPr>
            <a:xfrm>
              <a:off x="173409" y="5301208"/>
              <a:ext cx="61427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Ge</a:t>
              </a:r>
              <a:endParaRPr lang="en-US" sz="2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0DEF64-CE35-7243-8953-1A1BC744F7B3}"/>
                </a:ext>
              </a:extLst>
            </p:cNvPr>
            <p:cNvSpPr/>
            <p:nvPr/>
          </p:nvSpPr>
          <p:spPr>
            <a:xfrm>
              <a:off x="3067712" y="284663"/>
              <a:ext cx="3674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highlight>
                    <a:srgbClr val="FFFF00"/>
                  </a:highlight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</a:t>
              </a:r>
              <a:endParaRPr lang="en-US" sz="2800">
                <a:highlight>
                  <a:srgbClr val="FFFF00"/>
                </a:highlight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64CA674-3D20-5645-AB29-E7C282971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737" y="836712"/>
              <a:ext cx="1872208" cy="187220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B6F538E-F11E-B240-BA07-FB62D992A66F}"/>
                </a:ext>
              </a:extLst>
            </p:cNvPr>
            <p:cNvSpPr/>
            <p:nvPr/>
          </p:nvSpPr>
          <p:spPr>
            <a:xfrm>
              <a:off x="146173" y="1393345"/>
              <a:ext cx="6928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Mx</a:t>
              </a:r>
              <a:endParaRPr lang="en-US" sz="2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6A7227-7CE1-144A-9FAC-681F3B5A8EC3}"/>
                </a:ext>
              </a:extLst>
            </p:cNvPr>
            <p:cNvSpPr/>
            <p:nvPr/>
          </p:nvSpPr>
          <p:spPr>
            <a:xfrm>
              <a:off x="3042237" y="1389974"/>
              <a:ext cx="495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10</a:t>
              </a:r>
              <a:endParaRPr lang="en-US" sz="2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438CBBB-1A14-3949-84DB-EB44D6B51C13}"/>
                </a:ext>
              </a:extLst>
            </p:cNvPr>
            <p:cNvSpPr/>
            <p:nvPr/>
          </p:nvSpPr>
          <p:spPr>
            <a:xfrm>
              <a:off x="3042237" y="3356992"/>
              <a:ext cx="495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21</a:t>
              </a:r>
              <a:endParaRPr lang="en-US" sz="2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83675A1-A283-FD4B-B7D3-2A5EB5100DDE}"/>
                </a:ext>
              </a:extLst>
            </p:cNvPr>
            <p:cNvSpPr/>
            <p:nvPr/>
          </p:nvSpPr>
          <p:spPr>
            <a:xfrm>
              <a:off x="3067712" y="5324010"/>
              <a:ext cx="3529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3</a:t>
              </a:r>
              <a:endParaRPr lang="en-US" sz="280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B406A-B714-394D-B427-98E638B56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11</a:t>
            </a:fld>
            <a:endParaRPr lang="es-E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C57A83-CEF2-5E44-A886-5A152E3F5F44}"/>
              </a:ext>
            </a:extLst>
          </p:cNvPr>
          <p:cNvSpPr/>
          <p:nvPr/>
        </p:nvSpPr>
        <p:spPr>
          <a:xfrm>
            <a:off x="6172042" y="5986940"/>
            <a:ext cx="1713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ighlight>
                  <a:srgbClr val="00FFFF"/>
                </a:highlight>
              </a:rPr>
              <a:t>7_Diversity.docx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529F42CD-DB4F-B24B-AB7C-33D81BF34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7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62"/>
    </mc:Choice>
    <mc:Fallback>
      <p:transition spd="slow" advTm="35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3069522-FADA-464D-9D1F-75F4CFD294A0}"/>
              </a:ext>
            </a:extLst>
          </p:cNvPr>
          <p:cNvSpPr/>
          <p:nvPr/>
        </p:nvSpPr>
        <p:spPr>
          <a:xfrm>
            <a:off x="395536" y="476672"/>
            <a:ext cx="302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Spatial Diversity</a:t>
            </a:r>
            <a:endParaRPr lang="en-US" sz="320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80A036-CBA5-B446-9099-28C66CD0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6392422"/>
            <a:ext cx="2133600" cy="365125"/>
          </a:xfrm>
        </p:spPr>
        <p:txBody>
          <a:bodyPr/>
          <a:lstStyle/>
          <a:p>
            <a:fld id="{8488679F-9DE7-0D46-BEBD-2ED6DFFB06CC}" type="slidenum">
              <a:rPr lang="es-ES" smtClean="0"/>
              <a:t>12</a:t>
            </a:fld>
            <a:endParaRPr lang="es-E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A6D74C-EE73-5841-AF7C-7E91FE2C8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81383"/>
            <a:ext cx="3024336" cy="30243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80CF5E-7788-6B42-AE24-FE19C9857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3299240"/>
            <a:ext cx="7696200" cy="2946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9ACC841-DB0E-3447-9B17-0FA5C47E9279}"/>
              </a:ext>
            </a:extLst>
          </p:cNvPr>
          <p:cNvSpPr/>
          <p:nvPr/>
        </p:nvSpPr>
        <p:spPr>
          <a:xfrm>
            <a:off x="395536" y="1383918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“group mingling” in close range neighborhoods</a:t>
            </a:r>
            <a:endParaRPr lang="en-US"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EC9F05-5114-B54D-8263-1E32B277B4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16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61"/>
    </mc:Choice>
    <mc:Fallback>
      <p:transition spd="slow" advTm="8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2527FD4-7E69-0F44-B4C0-F9BB76A53055}"/>
              </a:ext>
            </a:extLst>
          </p:cNvPr>
          <p:cNvSpPr/>
          <p:nvPr/>
        </p:nvSpPr>
        <p:spPr>
          <a:xfrm>
            <a:off x="2092224" y="836712"/>
            <a:ext cx="4959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Sustaining Biodiversity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72F284-E590-3A42-81B5-F141AE998403}"/>
              </a:ext>
            </a:extLst>
          </p:cNvPr>
          <p:cNvSpPr/>
          <p:nvPr/>
        </p:nvSpPr>
        <p:spPr>
          <a:xfrm>
            <a:off x="2493892" y="2060848"/>
            <a:ext cx="41562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Garamond" panose="02020404030301010803" pitchFamily="18" charset="0"/>
              </a:rPr>
              <a:t>Perspectives</a:t>
            </a:r>
            <a:endParaRPr lang="en-US" sz="2000">
              <a:latin typeface="Garamond" panose="02020404030301010803" pitchFamily="18" charset="0"/>
            </a:endParaRPr>
          </a:p>
          <a:p>
            <a:r>
              <a:rPr lang="en-US" sz="2000">
                <a:latin typeface="Garamond" panose="02020404030301010803" pitchFamily="18" charset="0"/>
              </a:rPr>
              <a:t>      Whittaker’s Hierarchy (</a:t>
            </a:r>
            <a:r>
              <a:rPr lang="el-GR" sz="2000">
                <a:latin typeface="Garamond" panose="02020404030301010803" pitchFamily="18" charset="0"/>
              </a:rPr>
              <a:t>α</a:t>
            </a:r>
            <a:r>
              <a:rPr lang="en-US" sz="2000">
                <a:latin typeface="Garamond" panose="02020404030301010803" pitchFamily="18" charset="0"/>
              </a:rPr>
              <a:t>, </a:t>
            </a:r>
            <a:r>
              <a:rPr lang="el-GR" sz="2000">
                <a:latin typeface="Garamond" panose="02020404030301010803" pitchFamily="18" charset="0"/>
              </a:rPr>
              <a:t>β</a:t>
            </a:r>
            <a:r>
              <a:rPr lang="en-US" sz="2000">
                <a:latin typeface="Garamond" panose="02020404030301010803" pitchFamily="18" charset="0"/>
              </a:rPr>
              <a:t>, </a:t>
            </a:r>
            <a:r>
              <a:rPr lang="el-GR" sz="2000">
                <a:latin typeface="Garamond" panose="02020404030301010803" pitchFamily="18" charset="0"/>
              </a:rPr>
              <a:t>γ</a:t>
            </a:r>
            <a:r>
              <a:rPr lang="en-US" sz="2000">
                <a:latin typeface="Garamond" panose="02020404030301010803" pitchFamily="18" charset="0"/>
              </a:rPr>
              <a:t>) </a:t>
            </a:r>
          </a:p>
          <a:p>
            <a:r>
              <a:rPr lang="en-US" sz="2000">
                <a:latin typeface="Garamond" panose="02020404030301010803" pitchFamily="18" charset="0"/>
              </a:rPr>
              <a:t>      A world of Anthromes</a:t>
            </a:r>
            <a:endParaRPr lang="en-US" sz="2000">
              <a:highlight>
                <a:srgbClr val="00FFFF"/>
              </a:highlight>
              <a:latin typeface="Garamond" panose="02020404030301010803" pitchFamily="18" charset="0"/>
            </a:endParaRPr>
          </a:p>
          <a:p>
            <a:endParaRPr lang="en-US" sz="2000">
              <a:latin typeface="Garamond" panose="02020404030301010803" pitchFamily="18" charset="0"/>
            </a:endParaRPr>
          </a:p>
          <a:p>
            <a:r>
              <a:rPr lang="en-US" sz="2000" b="1">
                <a:latin typeface="Garamond" panose="02020404030301010803" pitchFamily="18" charset="0"/>
              </a:rPr>
              <a:t>Toolbox</a:t>
            </a:r>
            <a:endParaRPr lang="en-US" sz="2000">
              <a:latin typeface="Garamond" panose="02020404030301010803" pitchFamily="18" charset="0"/>
            </a:endParaRPr>
          </a:p>
          <a:p>
            <a:r>
              <a:rPr lang="en-US" sz="2000">
                <a:latin typeface="Garamond" panose="02020404030301010803" pitchFamily="18" charset="0"/>
              </a:rPr>
              <a:t>       Richness &amp; Diversity</a:t>
            </a:r>
          </a:p>
          <a:p>
            <a:r>
              <a:rPr lang="en-US" sz="2000">
                <a:latin typeface="Garamond" panose="02020404030301010803" pitchFamily="18" charset="0"/>
              </a:rPr>
              <a:t>       </a:t>
            </a:r>
            <a:r>
              <a:rPr lang="en-US" sz="2000">
                <a:highlight>
                  <a:srgbClr val="00FFFF"/>
                </a:highlight>
                <a:latin typeface="Garamond" panose="02020404030301010803" pitchFamily="18" charset="0"/>
              </a:rPr>
              <a:t>Relations: SAR &amp; SAD</a:t>
            </a:r>
          </a:p>
          <a:p>
            <a:r>
              <a:rPr lang="en-US" sz="2000">
                <a:latin typeface="Garamond" panose="02020404030301010803" pitchFamily="18" charset="0"/>
              </a:rPr>
              <a:t>       Sustainable Harvest Events</a:t>
            </a:r>
          </a:p>
          <a:p>
            <a:endParaRPr lang="en-US" sz="2000">
              <a:latin typeface="Garamond" panose="02020404030301010803" pitchFamily="18" charset="0"/>
            </a:endParaRPr>
          </a:p>
          <a:p>
            <a:r>
              <a:rPr lang="en-US" sz="2000" b="1">
                <a:latin typeface="Garamond" panose="02020404030301010803" pitchFamily="18" charset="0"/>
              </a:rPr>
              <a:t>Future Research</a:t>
            </a:r>
          </a:p>
          <a:p>
            <a:r>
              <a:rPr lang="en-US" sz="2000">
                <a:latin typeface="Garamond" panose="02020404030301010803" pitchFamily="18" charset="0"/>
              </a:rPr>
              <a:t>        Traits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877465-1210-8846-93D7-3F47A3923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13</a:t>
            </a:fld>
            <a:endParaRPr lang="es-E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869174-8896-9B4A-88CE-1D8AF2D456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90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32"/>
    </mc:Choice>
    <mc:Fallback>
      <p:transition spd="slow" advTm="14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8F3757-4CF2-0F46-9A87-A9E368B9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14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E3CD2C-2196-AA42-BBCB-C90A1A9CECF9}"/>
              </a:ext>
            </a:extLst>
          </p:cNvPr>
          <p:cNvSpPr/>
          <p:nvPr/>
        </p:nvSpPr>
        <p:spPr>
          <a:xfrm>
            <a:off x="1940382" y="3645024"/>
            <a:ext cx="526323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 diversity index has no meaning </a:t>
            </a:r>
          </a:p>
          <a:p>
            <a:pPr algn="ctr"/>
            <a:endParaRPr lang="en-US" sz="2800" b="1">
              <a:latin typeface="garamond" panose="020204040303010108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unless there is a relation to area </a:t>
            </a:r>
            <a:endParaRPr lang="en-US" sz="2800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CF4DCB-33EF-4141-992D-649AD7DE6D7C}"/>
              </a:ext>
            </a:extLst>
          </p:cNvPr>
          <p:cNvGrpSpPr/>
          <p:nvPr/>
        </p:nvGrpSpPr>
        <p:grpSpPr>
          <a:xfrm>
            <a:off x="2532865" y="1181659"/>
            <a:ext cx="4078269" cy="1800200"/>
            <a:chOff x="1940382" y="1340768"/>
            <a:chExt cx="4078269" cy="1800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209B5D-8EB3-2A49-9E00-CB535A70C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760"/>
            <a:stretch/>
          </p:blipFill>
          <p:spPr>
            <a:xfrm>
              <a:off x="3125348" y="1340768"/>
              <a:ext cx="2893303" cy="18002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D04AFB-B72F-C54C-9DC7-8671C69AA13D}"/>
                </a:ext>
              </a:extLst>
            </p:cNvPr>
            <p:cNvSpPr/>
            <p:nvPr/>
          </p:nvSpPr>
          <p:spPr>
            <a:xfrm>
              <a:off x="1940382" y="1917702"/>
              <a:ext cx="13354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H’ =</a:t>
              </a:r>
              <a:endParaRPr lang="en-US" sz="4000"/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9B6EBE-C66E-E74A-8599-5E58E989B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5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43"/>
    </mc:Choice>
    <mc:Fallback>
      <p:transition spd="slow" advTm="3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EBAFBF-FB95-B346-A0FE-661AF1F72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15</a:t>
            </a:fld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DCC1DD-E667-5046-9E39-859E91947D24}"/>
              </a:ext>
            </a:extLst>
          </p:cNvPr>
          <p:cNvSpPr/>
          <p:nvPr/>
        </p:nvSpPr>
        <p:spPr>
          <a:xfrm>
            <a:off x="4191391" y="351332"/>
            <a:ext cx="4817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S=p1*(1- exp(p2*area))^p3  	# asymptotic</a:t>
            </a:r>
          </a:p>
          <a:p>
            <a:r>
              <a:rPr lang="en-GB">
                <a:solidFill>
                  <a:srgbClr val="0000FF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S=p1*area^p2 			   	# power</a:t>
            </a:r>
          </a:p>
          <a:p>
            <a:r>
              <a:rPr lang="en-US">
                <a:solidFill>
                  <a:srgbClr val="FF0000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S=(p1*area)/(1+p2*area) 	# Monod function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3AF3FC-887A-D841-B046-73777EE2E67E}"/>
              </a:ext>
            </a:extLst>
          </p:cNvPr>
          <p:cNvSpPr/>
          <p:nvPr/>
        </p:nvSpPr>
        <p:spPr>
          <a:xfrm>
            <a:off x="284552" y="582165"/>
            <a:ext cx="390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Species-Area Relation (SAR)</a:t>
            </a:r>
            <a:endParaRPr lang="en-US" sz="24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B1B3B-4CD9-DE43-96E0-85AF13926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746" y="1977994"/>
            <a:ext cx="2902011" cy="2902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FEB7B-E042-D04D-AEF1-09190AADF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2194" y="1977994"/>
            <a:ext cx="2902012" cy="29020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EE10DD-DE70-E341-A75F-6095186B4ACE}"/>
              </a:ext>
            </a:extLst>
          </p:cNvPr>
          <p:cNvSpPr/>
          <p:nvPr/>
        </p:nvSpPr>
        <p:spPr>
          <a:xfrm>
            <a:off x="6574006" y="5383283"/>
            <a:ext cx="1430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highlight>
                  <a:srgbClr val="00FFFF"/>
                </a:highlight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7_SAR.docx</a:t>
            </a:r>
            <a:endParaRPr lang="en-US" sz="2000">
              <a:highlight>
                <a:srgbClr val="00FFFF"/>
              </a:highligh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97F77E-5242-0E45-A441-3278DCB786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61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52"/>
    </mc:Choice>
    <mc:Fallback>
      <p:transition spd="slow" advTm="66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C9B344-A833-9041-8162-259E7CDDC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16</a:t>
            </a:fld>
            <a:endParaRPr lang="es-E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8C6032-4F5D-1140-AB29-A9B351E1672A}"/>
              </a:ext>
            </a:extLst>
          </p:cNvPr>
          <p:cNvGrpSpPr/>
          <p:nvPr/>
        </p:nvGrpSpPr>
        <p:grpSpPr>
          <a:xfrm>
            <a:off x="941590" y="2510752"/>
            <a:ext cx="1792289" cy="2300703"/>
            <a:chOff x="1760365" y="225151"/>
            <a:chExt cx="1792289" cy="23007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A21851-23C1-C14F-A632-26D9F86EB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0365" y="733565"/>
              <a:ext cx="1792289" cy="179228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C02695-2E92-4241-B846-D26A5A828841}"/>
                </a:ext>
              </a:extLst>
            </p:cNvPr>
            <p:cNvSpPr/>
            <p:nvPr/>
          </p:nvSpPr>
          <p:spPr>
            <a:xfrm>
              <a:off x="2331742" y="225151"/>
              <a:ext cx="6495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Mx</a:t>
              </a:r>
              <a:endParaRPr lang="en-US" sz="28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8A6DAA-0457-3240-806C-817D72A8F0C2}"/>
              </a:ext>
            </a:extLst>
          </p:cNvPr>
          <p:cNvGrpSpPr/>
          <p:nvPr/>
        </p:nvGrpSpPr>
        <p:grpSpPr>
          <a:xfrm>
            <a:off x="3518393" y="2516783"/>
            <a:ext cx="1792288" cy="2294672"/>
            <a:chOff x="1760282" y="2174345"/>
            <a:chExt cx="1792288" cy="22946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E65672-8014-7A45-B8B2-2FF73C09E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0282" y="2676729"/>
              <a:ext cx="1792288" cy="179228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3B14F4-33C4-DB4A-8676-660B37890251}"/>
                </a:ext>
              </a:extLst>
            </p:cNvPr>
            <p:cNvSpPr/>
            <p:nvPr/>
          </p:nvSpPr>
          <p:spPr>
            <a:xfrm>
              <a:off x="2433926" y="2174345"/>
              <a:ext cx="5950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Cn</a:t>
              </a:r>
              <a:endParaRPr lang="en-US" sz="28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323A5A-AA4E-A64E-AB7D-690137F44309}"/>
              </a:ext>
            </a:extLst>
          </p:cNvPr>
          <p:cNvGrpSpPr/>
          <p:nvPr/>
        </p:nvGrpSpPr>
        <p:grpSpPr>
          <a:xfrm>
            <a:off x="6228984" y="2510752"/>
            <a:ext cx="1792288" cy="2276434"/>
            <a:chOff x="1760282" y="4240998"/>
            <a:chExt cx="1792288" cy="22764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83A429-C883-F14B-939F-52FE5F72E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60282" y="4725144"/>
              <a:ext cx="1792288" cy="179228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960973-DBCE-FC4A-87D7-3FA804915BAA}"/>
                </a:ext>
              </a:extLst>
            </p:cNvPr>
            <p:cNvSpPr/>
            <p:nvPr/>
          </p:nvSpPr>
          <p:spPr>
            <a:xfrm>
              <a:off x="2398424" y="4240998"/>
              <a:ext cx="61427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Ge</a:t>
              </a:r>
              <a:endParaRPr lang="en-US" sz="280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BE668CA-888F-494A-8E96-D1A81281D2EE}"/>
              </a:ext>
            </a:extLst>
          </p:cNvPr>
          <p:cNvSpPr/>
          <p:nvPr/>
        </p:nvSpPr>
        <p:spPr>
          <a:xfrm>
            <a:off x="384388" y="582166"/>
            <a:ext cx="390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Species-Area Relation (SAR)</a:t>
            </a:r>
            <a:endParaRPr lang="en-US" sz="24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3BBDCF-5F27-D54F-92AB-EE8DD12F3735}"/>
              </a:ext>
            </a:extLst>
          </p:cNvPr>
          <p:cNvSpPr/>
          <p:nvPr/>
        </p:nvSpPr>
        <p:spPr>
          <a:xfrm>
            <a:off x="678669" y="5378768"/>
            <a:ext cx="7786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latin typeface="Garamond" panose="02020404030301010803" pitchFamily="18" charset="0"/>
              </a:rPr>
              <a:t>Monod, J. 1950: La technique de culture continue, the´orie et applications. Annales de l’Institut Pasteur, 79, 390–410.</a:t>
            </a:r>
          </a:p>
          <a:p>
            <a:r>
              <a:rPr lang="en-US" sz="1200">
                <a:latin typeface="Garamond" panose="02020404030301010803" pitchFamily="18" charset="0"/>
              </a:rPr>
              <a:t>Gadow, K. v. and Hui, G. Y., 2007: Can the tree species-area relationship be derived from prior knowledge of the tree species </a:t>
            </a:r>
          </a:p>
          <a:p>
            <a:r>
              <a:rPr lang="en-US" sz="1200">
                <a:latin typeface="Garamond" panose="02020404030301010803" pitchFamily="18" charset="0"/>
              </a:rPr>
              <a:t>       richness? Forestry Studies / Metsanduslikud Uurimused 46, 13–22, 2007.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D37F02-2490-8743-A383-FA58DD54A2A3}"/>
              </a:ext>
            </a:extLst>
          </p:cNvPr>
          <p:cNvSpPr/>
          <p:nvPr/>
        </p:nvSpPr>
        <p:spPr>
          <a:xfrm>
            <a:off x="1625632" y="1624272"/>
            <a:ext cx="5892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S=(p1*area)/(1+p2*area)  # Monod function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5DFC86-79CC-E04D-8ABD-85F7651C63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63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19"/>
    </mc:Choice>
    <mc:Fallback>
      <p:transition spd="slow" advTm="44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C63F1-6F5E-F943-8D87-6C756B41D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17</a:t>
            </a:fld>
            <a:endParaRPr lang="es-E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6910A1-0B2D-5E47-A1FB-72956BCCD248}"/>
              </a:ext>
            </a:extLst>
          </p:cNvPr>
          <p:cNvSpPr/>
          <p:nvPr/>
        </p:nvSpPr>
        <p:spPr>
          <a:xfrm>
            <a:off x="417629" y="305956"/>
            <a:ext cx="5317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Species-Abundance Distribution (SAD)</a:t>
            </a:r>
            <a:endParaRPr lang="en-US" sz="240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8555C0C-0F9D-5442-8DD4-03927C8C1D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7" b="30694"/>
          <a:stretch/>
        </p:blipFill>
        <p:spPr bwMode="auto">
          <a:xfrm>
            <a:off x="6423303" y="277728"/>
            <a:ext cx="2303068" cy="185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2AE8F7-EF10-D74C-91C3-6B90498450A8}"/>
              </a:ext>
            </a:extLst>
          </p:cNvPr>
          <p:cNvSpPr/>
          <p:nvPr/>
        </p:nvSpPr>
        <p:spPr>
          <a:xfrm>
            <a:off x="2835770" y="1019014"/>
            <a:ext cx="3531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Garamond" panose="02020404030301010803" pitchFamily="18" charset="0"/>
              </a:rPr>
              <a:t>data</a:t>
            </a:r>
            <a:r>
              <a:rPr lang="en-GB" sz="2000" i="1" dirty="0">
                <a:latin typeface="Garamond" panose="02020404030301010803" pitchFamily="18" charset="0"/>
              </a:rPr>
              <a:t>: Juan Rommel Baluarte-Vásquez</a:t>
            </a:r>
            <a:endParaRPr lang="en-US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26EF41-F400-F742-AF79-7A23898D6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552" y="2348879"/>
            <a:ext cx="3933447" cy="39334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00BA54-7CAD-0F47-8DB5-16310CEE5B0D}"/>
              </a:ext>
            </a:extLst>
          </p:cNvPr>
          <p:cNvSpPr/>
          <p:nvPr/>
        </p:nvSpPr>
        <p:spPr>
          <a:xfrm>
            <a:off x="3971817" y="1828180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Plot T7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583897-0702-F344-B954-7FA4AE2359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8988" y="2203656"/>
            <a:ext cx="4078670" cy="40786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2A9BFA-AA9F-AA40-BA97-520176767B53}"/>
              </a:ext>
            </a:extLst>
          </p:cNvPr>
          <p:cNvSpPr/>
          <p:nvPr/>
        </p:nvSpPr>
        <p:spPr>
          <a:xfrm>
            <a:off x="6515338" y="2197512"/>
            <a:ext cx="2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Peruvian Foodplains</a:t>
            </a:r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65698A-C39C-1842-A9D9-4992FA2045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42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01"/>
    </mc:Choice>
    <mc:Fallback>
      <p:transition spd="slow" advTm="12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B99AA5-4D98-C64B-BCDC-30A38B09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18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DDAC16-D7D0-BD42-80B6-B0FCAA67B67C}"/>
              </a:ext>
            </a:extLst>
          </p:cNvPr>
          <p:cNvSpPr/>
          <p:nvPr/>
        </p:nvSpPr>
        <p:spPr>
          <a:xfrm>
            <a:off x="7270417" y="1292215"/>
            <a:ext cx="1442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highlight>
                  <a:srgbClr val="00FFFF"/>
                </a:highlight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7_SAD.docx</a:t>
            </a:r>
            <a:endParaRPr lang="en-US" sz="2000">
              <a:highlight>
                <a:srgbClr val="00FFFF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9F31CE-D7C0-9E4E-9F75-0AD5F590FD50}"/>
              </a:ext>
            </a:extLst>
          </p:cNvPr>
          <p:cNvSpPr/>
          <p:nvPr/>
        </p:nvSpPr>
        <p:spPr>
          <a:xfrm>
            <a:off x="384388" y="582166"/>
            <a:ext cx="7026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Species-Abundance Distribution (SAD)</a:t>
            </a:r>
            <a:endParaRPr lang="en-US" sz="32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B5241-17DD-6D46-8531-7560E730FB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3" r="4290" b="5128"/>
          <a:stretch/>
        </p:blipFill>
        <p:spPr>
          <a:xfrm>
            <a:off x="384388" y="2126307"/>
            <a:ext cx="8436687" cy="28083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ECDF55-035E-064D-AE18-6BE7F386EA05}"/>
              </a:ext>
            </a:extLst>
          </p:cNvPr>
          <p:cNvSpPr/>
          <p:nvPr/>
        </p:nvSpPr>
        <p:spPr>
          <a:xfrm>
            <a:off x="534380" y="5134081"/>
            <a:ext cx="8075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latin typeface="Garamond" panose="02020404030301010803" pitchFamily="18" charset="0"/>
              </a:rPr>
              <a:t>Tan L, Zhang P, Zhao X, Fan C, Zhang C, Yan Y, von Gadow K, 2020: Analysing species abundance distribution patterns across </a:t>
            </a:r>
          </a:p>
          <a:p>
            <a:r>
              <a:rPr lang="en-US" sz="1200">
                <a:latin typeface="Garamond" panose="02020404030301010803" pitchFamily="18" charset="0"/>
              </a:rPr>
              <a:t>  sampling scales in three natural forests in Northeastern China. iForest 13: 482-489. – doi: 10.3832/ifor3211-013 [online 2020-11-01]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E0D061-655B-A74F-9B37-2AB65F634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1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87"/>
    </mc:Choice>
    <mc:Fallback>
      <p:transition spd="slow" advTm="32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2527FD4-7E69-0F44-B4C0-F9BB76A53055}"/>
              </a:ext>
            </a:extLst>
          </p:cNvPr>
          <p:cNvSpPr/>
          <p:nvPr/>
        </p:nvSpPr>
        <p:spPr>
          <a:xfrm>
            <a:off x="2092224" y="836712"/>
            <a:ext cx="4959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Sustaining Biodiversity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72F284-E590-3A42-81B5-F141AE998403}"/>
              </a:ext>
            </a:extLst>
          </p:cNvPr>
          <p:cNvSpPr/>
          <p:nvPr/>
        </p:nvSpPr>
        <p:spPr>
          <a:xfrm>
            <a:off x="2493892" y="2060848"/>
            <a:ext cx="41562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Garamond" panose="02020404030301010803" pitchFamily="18" charset="0"/>
              </a:rPr>
              <a:t>Perspectives</a:t>
            </a:r>
            <a:endParaRPr lang="en-US" sz="2000">
              <a:latin typeface="Garamond" panose="02020404030301010803" pitchFamily="18" charset="0"/>
            </a:endParaRPr>
          </a:p>
          <a:p>
            <a:r>
              <a:rPr lang="en-US" sz="2000">
                <a:latin typeface="Garamond" panose="02020404030301010803" pitchFamily="18" charset="0"/>
              </a:rPr>
              <a:t>      Whittaker’s Hierarchy (</a:t>
            </a:r>
            <a:r>
              <a:rPr lang="el-GR" sz="2000">
                <a:latin typeface="Garamond" panose="02020404030301010803" pitchFamily="18" charset="0"/>
              </a:rPr>
              <a:t>α</a:t>
            </a:r>
            <a:r>
              <a:rPr lang="en-US" sz="2000">
                <a:latin typeface="Garamond" panose="02020404030301010803" pitchFamily="18" charset="0"/>
              </a:rPr>
              <a:t>, </a:t>
            </a:r>
            <a:r>
              <a:rPr lang="el-GR" sz="2000">
                <a:latin typeface="Garamond" panose="02020404030301010803" pitchFamily="18" charset="0"/>
              </a:rPr>
              <a:t>β</a:t>
            </a:r>
            <a:r>
              <a:rPr lang="en-US" sz="2000">
                <a:latin typeface="Garamond" panose="02020404030301010803" pitchFamily="18" charset="0"/>
              </a:rPr>
              <a:t>, </a:t>
            </a:r>
            <a:r>
              <a:rPr lang="el-GR" sz="2000">
                <a:latin typeface="Garamond" panose="02020404030301010803" pitchFamily="18" charset="0"/>
              </a:rPr>
              <a:t>γ</a:t>
            </a:r>
            <a:r>
              <a:rPr lang="en-US" sz="2000">
                <a:latin typeface="Garamond" panose="02020404030301010803" pitchFamily="18" charset="0"/>
              </a:rPr>
              <a:t>) </a:t>
            </a:r>
          </a:p>
          <a:p>
            <a:r>
              <a:rPr lang="en-US" sz="2000">
                <a:latin typeface="Garamond" panose="02020404030301010803" pitchFamily="18" charset="0"/>
              </a:rPr>
              <a:t>      A world of Anthromes</a:t>
            </a:r>
            <a:endParaRPr lang="en-US" sz="2000">
              <a:highlight>
                <a:srgbClr val="00FFFF"/>
              </a:highlight>
              <a:latin typeface="Garamond" panose="02020404030301010803" pitchFamily="18" charset="0"/>
            </a:endParaRPr>
          </a:p>
          <a:p>
            <a:endParaRPr lang="en-US" sz="2000">
              <a:latin typeface="Garamond" panose="02020404030301010803" pitchFamily="18" charset="0"/>
            </a:endParaRPr>
          </a:p>
          <a:p>
            <a:r>
              <a:rPr lang="en-US" sz="2000" b="1">
                <a:latin typeface="Garamond" panose="02020404030301010803" pitchFamily="18" charset="0"/>
              </a:rPr>
              <a:t>Toolbox</a:t>
            </a:r>
            <a:endParaRPr lang="en-US" sz="2000">
              <a:latin typeface="Garamond" panose="02020404030301010803" pitchFamily="18" charset="0"/>
            </a:endParaRPr>
          </a:p>
          <a:p>
            <a:r>
              <a:rPr lang="en-US" sz="2000">
                <a:latin typeface="Garamond" panose="02020404030301010803" pitchFamily="18" charset="0"/>
              </a:rPr>
              <a:t>       Richness &amp; Diversity</a:t>
            </a:r>
          </a:p>
          <a:p>
            <a:r>
              <a:rPr lang="en-US" sz="2000">
                <a:latin typeface="Garamond" panose="02020404030301010803" pitchFamily="18" charset="0"/>
              </a:rPr>
              <a:t>       Relations: SAR &amp; SAD</a:t>
            </a:r>
          </a:p>
          <a:p>
            <a:r>
              <a:rPr lang="en-US" sz="2000">
                <a:latin typeface="Garamond" panose="02020404030301010803" pitchFamily="18" charset="0"/>
              </a:rPr>
              <a:t>       </a:t>
            </a:r>
            <a:r>
              <a:rPr lang="en-US" sz="2000">
                <a:highlight>
                  <a:srgbClr val="00FFFF"/>
                </a:highlight>
                <a:latin typeface="Garamond" panose="02020404030301010803" pitchFamily="18" charset="0"/>
              </a:rPr>
              <a:t>Sustainable Harvest Events</a:t>
            </a:r>
          </a:p>
          <a:p>
            <a:endParaRPr lang="en-US" sz="2000">
              <a:latin typeface="Garamond" panose="02020404030301010803" pitchFamily="18" charset="0"/>
            </a:endParaRPr>
          </a:p>
          <a:p>
            <a:r>
              <a:rPr lang="en-US" sz="2000" b="1">
                <a:latin typeface="Garamond" panose="02020404030301010803" pitchFamily="18" charset="0"/>
              </a:rPr>
              <a:t>Future Research</a:t>
            </a:r>
          </a:p>
          <a:p>
            <a:r>
              <a:rPr lang="en-US" sz="2000">
                <a:latin typeface="Garamond" panose="02020404030301010803" pitchFamily="18" charset="0"/>
              </a:rPr>
              <a:t>        Traits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877465-1210-8846-93D7-3F47A3923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19</a:t>
            </a:fld>
            <a:endParaRPr lang="es-E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AEF9E5-BC4C-5943-95A4-70AEC18EC2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290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2"/>
    </mc:Choice>
    <mc:Fallback>
      <p:transition spd="slow" advTm="1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493A6-9CAC-EE42-B792-CE9B78F1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2</a:t>
            </a:fld>
            <a:endParaRPr lang="es-E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C0CC1C-FE49-F74B-8F12-CD9D0754F914}"/>
              </a:ext>
            </a:extLst>
          </p:cNvPr>
          <p:cNvSpPr/>
          <p:nvPr/>
        </p:nvSpPr>
        <p:spPr>
          <a:xfrm>
            <a:off x="513089" y="1830744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Garamond" panose="02020404030301010803" pitchFamily="18" charset="0"/>
              </a:rPr>
              <a:t>We are </a:t>
            </a:r>
            <a:r>
              <a:rPr lang="en-US">
                <a:highlight>
                  <a:srgbClr val="00FFFF"/>
                </a:highlight>
                <a:latin typeface="Garamond" panose="02020404030301010803" pitchFamily="18" charset="0"/>
              </a:rPr>
              <a:t>certain</a:t>
            </a:r>
            <a:r>
              <a:rPr lang="en-US">
                <a:latin typeface="Garamond" panose="02020404030301010803" pitchFamily="18" charset="0"/>
              </a:rPr>
              <a:t> of the following: </a:t>
            </a:r>
          </a:p>
          <a:p>
            <a:r>
              <a:rPr lang="en-US">
                <a:latin typeface="Garamond" panose="02020404030301010803" pitchFamily="18" charset="0"/>
              </a:rPr>
              <a:t>More species are needed to ensure a </a:t>
            </a:r>
            <a:r>
              <a:rPr lang="en-US" b="1">
                <a:latin typeface="Garamond" panose="02020404030301010803" pitchFamily="18" charset="0"/>
              </a:rPr>
              <a:t>stable</a:t>
            </a:r>
            <a:r>
              <a:rPr lang="en-US">
                <a:latin typeface="Garamond" panose="02020404030301010803" pitchFamily="18" charset="0"/>
              </a:rPr>
              <a:t> supply of ecosystem goods and services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BB834F-99F1-3F45-B430-FE1C09A18024}"/>
              </a:ext>
            </a:extLst>
          </p:cNvPr>
          <p:cNvSpPr/>
          <p:nvPr/>
        </p:nvSpPr>
        <p:spPr>
          <a:xfrm>
            <a:off x="503548" y="562293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latin typeface="Garamond" panose="02020404030301010803" pitchFamily="18" charset="0"/>
              </a:rPr>
              <a:t>Hooper, D. U.,  F. S. Chapin III  J. J. Ewel  A. Hector  P. Inchausti  S. Lavorel  J. H. Lawton  D. M. Lodge  M. Loreau  S. Naeem  B. </a:t>
            </a:r>
          </a:p>
          <a:p>
            <a:r>
              <a:rPr lang="en-US" sz="1200">
                <a:latin typeface="Garamond" panose="02020404030301010803" pitchFamily="18" charset="0"/>
              </a:rPr>
              <a:t>     Schmid  H. Setälä  A. J. Symstad  J. Vandermeer  D. A. Wardle, 2005: Effects of Biodiversity on Ecosystem Functioning: a </a:t>
            </a:r>
          </a:p>
          <a:p>
            <a:r>
              <a:rPr lang="en-US" sz="1200">
                <a:latin typeface="Garamond" panose="02020404030301010803" pitchFamily="18" charset="0"/>
              </a:rPr>
              <a:t>     Consaensus of Current Knowledge. Ecological Monographs 75.1: 3-35.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EF83F6-359A-D341-AD68-FEE9405C8103}"/>
              </a:ext>
            </a:extLst>
          </p:cNvPr>
          <p:cNvSpPr/>
          <p:nvPr/>
        </p:nvSpPr>
        <p:spPr>
          <a:xfrm>
            <a:off x="513089" y="3027873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Garamond" panose="02020404030301010803" pitchFamily="18" charset="0"/>
              </a:rPr>
              <a:t>We have </a:t>
            </a:r>
            <a:r>
              <a:rPr lang="en-US">
                <a:highlight>
                  <a:srgbClr val="00FFFF"/>
                </a:highlight>
                <a:latin typeface="Garamond" panose="02020404030301010803" pitchFamily="18" charset="0"/>
              </a:rPr>
              <a:t>high confidence</a:t>
            </a:r>
            <a:r>
              <a:rPr lang="en-US">
                <a:latin typeface="Garamond" panose="02020404030301010803" pitchFamily="18" charset="0"/>
              </a:rPr>
              <a:t> in the following: </a:t>
            </a:r>
          </a:p>
          <a:p>
            <a:r>
              <a:rPr lang="en-US">
                <a:latin typeface="Garamond" panose="02020404030301010803" pitchFamily="18" charset="0"/>
              </a:rPr>
              <a:t>Practices that maintain a diversity of organisms will help preserve a range of management options</a:t>
            </a:r>
            <a:endParaRPr lang="en-US">
              <a:effectLst/>
              <a:latin typeface="Garamond" panose="020204040303010108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D20230-8286-B349-B9E5-9B5E7F19EB3C}"/>
              </a:ext>
            </a:extLst>
          </p:cNvPr>
          <p:cNvSpPr/>
          <p:nvPr/>
        </p:nvSpPr>
        <p:spPr>
          <a:xfrm>
            <a:off x="513089" y="4387899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ighlight>
                  <a:srgbClr val="00FFFF"/>
                </a:highlight>
                <a:latin typeface="Garamond" panose="02020404030301010803" pitchFamily="18" charset="0"/>
              </a:rPr>
              <a:t>Further research</a:t>
            </a:r>
            <a:r>
              <a:rPr lang="en-US">
                <a:latin typeface="Garamond" panose="02020404030301010803" pitchFamily="18" charset="0"/>
              </a:rPr>
              <a:t> is necessary:</a:t>
            </a:r>
          </a:p>
          <a:p>
            <a:r>
              <a:rPr lang="en-US">
                <a:latin typeface="Garamond" panose="02020404030301010803" pitchFamily="18" charset="0"/>
              </a:rPr>
              <a:t>We need long-term experiments to be able to assess temporal </a:t>
            </a:r>
            <a:r>
              <a:rPr lang="en-US" b="1">
                <a:latin typeface="Garamond" panose="02020404030301010803" pitchFamily="18" charset="0"/>
              </a:rPr>
              <a:t>stability</a:t>
            </a:r>
            <a:r>
              <a:rPr lang="en-US">
                <a:latin typeface="Garamond" panose="02020404030301010803" pitchFamily="18" charset="0"/>
              </a:rPr>
              <a:t> </a:t>
            </a:r>
            <a:endParaRPr lang="en-US">
              <a:effectLst/>
              <a:latin typeface="Garamond" panose="020204040303010108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D39A8D-A24B-5543-BA07-0F4479917067}"/>
              </a:ext>
            </a:extLst>
          </p:cNvPr>
          <p:cNvSpPr/>
          <p:nvPr/>
        </p:nvSpPr>
        <p:spPr>
          <a:xfrm>
            <a:off x="520348" y="608278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Garamond" panose="02020404030301010803" pitchFamily="18" charset="0"/>
              </a:rPr>
              <a:t>Hooper et al. (2005):</a:t>
            </a:r>
            <a:endParaRPr lang="en-US" sz="28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031F16-D382-904F-9A50-9215E4BC64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77"/>
    </mc:Choice>
    <mc:Fallback>
      <p:transition spd="slow" advTm="69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438150" y="334963"/>
            <a:ext cx="46751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3200" b="1">
                <a:solidFill>
                  <a:srgbClr val="000000"/>
                </a:solidFill>
                <a:latin typeface="Garamond" charset="0"/>
              </a:rPr>
              <a:t>Harvest Event</a:t>
            </a:r>
          </a:p>
          <a:p>
            <a:r>
              <a:rPr lang="de-DE" sz="1800">
                <a:solidFill>
                  <a:srgbClr val="000000"/>
                </a:solidFill>
                <a:latin typeface="Garamond" charset="0"/>
              </a:rPr>
              <a:t>important element of </a:t>
            </a:r>
            <a:r>
              <a:rPr lang="en-GB" sz="1800">
                <a:solidFill>
                  <a:srgbClr val="000000"/>
                </a:solidFill>
                <a:latin typeface="Garamond" charset="0"/>
              </a:rPr>
              <a:t>ecosystem dynamics</a:t>
            </a:r>
            <a:endParaRPr lang="en-GB" sz="1800" b="1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474663" y="5588000"/>
            <a:ext cx="8296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>
                <a:latin typeface="Garamond" charset="0"/>
                <a:cs typeface="Garamond" charset="0"/>
              </a:rPr>
              <a:t>M</a:t>
            </a:r>
            <a:r>
              <a:rPr lang="en-US">
                <a:latin typeface="Garamond" charset="0"/>
                <a:cs typeface="Garamond" charset="0"/>
              </a:rPr>
              <a:t>any effects on radiation, soil chemistry, competition, regeneration, tree growth, ground flora, economics, habitat</a:t>
            </a:r>
          </a:p>
        </p:txBody>
      </p:sp>
      <p:pic>
        <p:nvPicPr>
          <p:cNvPr id="3072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10" y="1511255"/>
            <a:ext cx="5220300" cy="391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B46C4F-5CBA-1940-9156-CAD9543BF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1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97"/>
    </mc:Choice>
    <mc:Fallback>
      <p:transition spd="slow" advTm="23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83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97ADD0B-DF8D-6942-9534-F4141C245F5D}"/>
              </a:ext>
            </a:extLst>
          </p:cNvPr>
          <p:cNvGrpSpPr/>
          <p:nvPr/>
        </p:nvGrpSpPr>
        <p:grpSpPr>
          <a:xfrm>
            <a:off x="468565" y="1706723"/>
            <a:ext cx="8231187" cy="847725"/>
            <a:chOff x="468313" y="2581275"/>
            <a:chExt cx="8231187" cy="847725"/>
          </a:xfrm>
        </p:grpSpPr>
        <p:graphicFrame>
          <p:nvGraphicFramePr>
            <p:cNvPr id="96259" name="Object 3">
              <a:extLst>
                <a:ext uri="{FF2B5EF4-FFF2-40B4-BE49-F238E27FC236}">
                  <a16:creationId xmlns:a16="http://schemas.microsoft.com/office/drawing/2014/main" id="{DA3AF490-BA4C-FF47-8E8D-49288FC402C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8706316"/>
                </p:ext>
              </p:extLst>
            </p:nvPr>
          </p:nvGraphicFramePr>
          <p:xfrm>
            <a:off x="4572000" y="2581275"/>
            <a:ext cx="4127500" cy="847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75" name="Equation" r:id="rId7" imgW="52082700" imgH="10528300" progId="Equation.3">
                    <p:embed/>
                  </p:oleObj>
                </mc:Choice>
                <mc:Fallback>
                  <p:oleObj name="Equation" r:id="rId7" imgW="52082700" imgH="10528300" progId="Equation.3">
                    <p:embed/>
                    <p:pic>
                      <p:nvPicPr>
                        <p:cNvPr id="96259" name="Object 3">
                          <a:extLst>
                            <a:ext uri="{FF2B5EF4-FFF2-40B4-BE49-F238E27FC236}">
                              <a16:creationId xmlns:a16="http://schemas.microsoft.com/office/drawing/2014/main" id="{DA3AF490-BA4C-FF47-8E8D-49288FC402C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2581275"/>
                          <a:ext cx="4127500" cy="8477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260" name="Rectangle 4">
              <a:extLst>
                <a:ext uri="{FF2B5EF4-FFF2-40B4-BE49-F238E27FC236}">
                  <a16:creationId xmlns:a16="http://schemas.microsoft.com/office/drawing/2014/main" id="{F25FAD7F-8348-5F47-A83B-D83CF7E01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3" y="2781300"/>
              <a:ext cx="25146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en-US" sz="2800">
                  <a:latin typeface="Garamond" panose="02020404030301010803" pitchFamily="18" charset="0"/>
                  <a:cs typeface="Times New Roman" panose="02020603050405020304" pitchFamily="18" charset="0"/>
                </a:rPr>
                <a:t>weight/severity</a:t>
              </a:r>
              <a:endParaRPr lang="de-DE" altLang="en-US" sz="2800">
                <a:latin typeface="Garamond" panose="02020404030301010803" pitchFamily="18" charset="0"/>
              </a:endParaRPr>
            </a:p>
          </p:txBody>
        </p:sp>
      </p:grpSp>
      <p:grpSp>
        <p:nvGrpSpPr>
          <p:cNvPr id="96263" name="Group 7">
            <a:extLst>
              <a:ext uri="{FF2B5EF4-FFF2-40B4-BE49-F238E27FC236}">
                <a16:creationId xmlns:a16="http://schemas.microsoft.com/office/drawing/2014/main" id="{3BA4DA0D-D7BF-E146-B746-4CF54343182D}"/>
              </a:ext>
            </a:extLst>
          </p:cNvPr>
          <p:cNvGrpSpPr>
            <a:grpSpLocks/>
          </p:cNvGrpSpPr>
          <p:nvPr/>
        </p:nvGrpSpPr>
        <p:grpSpPr bwMode="auto">
          <a:xfrm>
            <a:off x="450511" y="2857300"/>
            <a:ext cx="7239000" cy="768350"/>
            <a:chOff x="295" y="2832"/>
            <a:chExt cx="4560" cy="484"/>
          </a:xfrm>
        </p:grpSpPr>
        <p:graphicFrame>
          <p:nvGraphicFramePr>
            <p:cNvPr id="96258" name="Object 2">
              <a:extLst>
                <a:ext uri="{FF2B5EF4-FFF2-40B4-BE49-F238E27FC236}">
                  <a16:creationId xmlns:a16="http://schemas.microsoft.com/office/drawing/2014/main" id="{99E969D3-1634-CE4B-AB5D-19BA32FCD7F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0" y="2832"/>
            <a:ext cx="1975" cy="4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76" name="Equation" r:id="rId9" imgW="39204900" imgH="9652000" progId="Equation.3">
                    <p:embed/>
                  </p:oleObj>
                </mc:Choice>
                <mc:Fallback>
                  <p:oleObj name="Equation" r:id="rId9" imgW="39204900" imgH="9652000" progId="Equation.3">
                    <p:embed/>
                    <p:pic>
                      <p:nvPicPr>
                        <p:cNvPr id="96258" name="Object 2">
                          <a:extLst>
                            <a:ext uri="{FF2B5EF4-FFF2-40B4-BE49-F238E27FC236}">
                              <a16:creationId xmlns:a16="http://schemas.microsoft.com/office/drawing/2014/main" id="{99E969D3-1634-CE4B-AB5D-19BA32FCD7F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832"/>
                          <a:ext cx="1975" cy="4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261" name="Rectangle 5">
              <a:extLst>
                <a:ext uri="{FF2B5EF4-FFF2-40B4-BE49-F238E27FC236}">
                  <a16:creationId xmlns:a16="http://schemas.microsoft.com/office/drawing/2014/main" id="{E5C24EF2-6B32-8249-A2FD-8340675B7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2931"/>
              <a:ext cx="234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en-US" sz="2800">
                  <a:latin typeface="Garamond" panose="02020404030301010803" pitchFamily="18" charset="0"/>
                  <a:cs typeface="Times New Roman" panose="02020603050405020304" pitchFamily="18" charset="0"/>
                </a:rPr>
                <a:t>size selectivity</a:t>
              </a:r>
            </a:p>
          </p:txBody>
        </p:sp>
      </p:grpSp>
      <p:sp>
        <p:nvSpPr>
          <p:cNvPr id="96262" name="Rectangle 6">
            <a:extLst>
              <a:ext uri="{FF2B5EF4-FFF2-40B4-BE49-F238E27FC236}">
                <a16:creationId xmlns:a16="http://schemas.microsoft.com/office/drawing/2014/main" id="{74FC4AFB-A86A-824C-8CE5-465631C34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92150"/>
            <a:ext cx="43917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en-US" sz="3200" b="1">
                <a:latin typeface="Garamond" panose="02020404030301010803" pitchFamily="18" charset="0"/>
                <a:cs typeface="Times New Roman" panose="02020603050405020304" pitchFamily="18" charset="0"/>
              </a:rPr>
              <a:t>Harvest Event Analysis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355078-12CD-824B-88D6-CB1B16128030}"/>
              </a:ext>
            </a:extLst>
          </p:cNvPr>
          <p:cNvSpPr/>
          <p:nvPr/>
        </p:nvSpPr>
        <p:spPr>
          <a:xfrm>
            <a:off x="473915" y="5463786"/>
            <a:ext cx="7704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>
                <a:latin typeface="Garamond" panose="02020404030301010803" pitchFamily="18" charset="0"/>
              </a:rPr>
              <a:t>effects on mingling, dominance within neighborhoods</a:t>
            </a:r>
            <a:endParaRPr lang="es-ES_tradnl" altLang="en-US" sz="2800">
              <a:latin typeface="Garamond" panose="02020404030301010803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2F877F-4BF2-B34E-B177-B5067F87656B}"/>
              </a:ext>
            </a:extLst>
          </p:cNvPr>
          <p:cNvGrpSpPr/>
          <p:nvPr/>
        </p:nvGrpSpPr>
        <p:grpSpPr>
          <a:xfrm>
            <a:off x="468313" y="4062740"/>
            <a:ext cx="8231439" cy="1005726"/>
            <a:chOff x="468313" y="4178472"/>
            <a:chExt cx="8231439" cy="10057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7A9615-264A-134E-B9DA-BEBC9B6B9928}"/>
                </a:ext>
              </a:extLst>
            </p:cNvPr>
            <p:cNvSpPr/>
            <p:nvPr/>
          </p:nvSpPr>
          <p:spPr>
            <a:xfrm>
              <a:off x="468313" y="4390411"/>
              <a:ext cx="259404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>
                  <a:latin typeface="Garamond" panose="02020404030301010803" pitchFamily="18" charset="0"/>
                </a:rPr>
                <a:t>species selectivity</a:t>
              </a:r>
              <a:endParaRPr lang="es-ES_tradnl" altLang="en-US" sz="2800">
                <a:latin typeface="Garamond" panose="02020404030301010803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A30F65-D94C-024A-BC96-F053D70FE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8333" r="28023" b="-7083"/>
            <a:stretch/>
          </p:blipFill>
          <p:spPr>
            <a:xfrm>
              <a:off x="4238384" y="4178472"/>
              <a:ext cx="4461368" cy="1005726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4E1666-D5DD-4847-8D48-5C37058C69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57"/>
    </mc:Choice>
    <mc:Fallback>
      <p:transition spd="slow" advTm="48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A2419A81-DB86-704B-80ED-2C7078018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1" y="838200"/>
            <a:ext cx="5734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en-US" sz="2800" b="1">
                <a:latin typeface="Garamond" panose="02020404030301010803" pitchFamily="18" charset="0"/>
                <a:cs typeface="Times New Roman" panose="02020603050405020304" pitchFamily="18" charset="0"/>
              </a:rPr>
              <a:t>A harvest event in a 2-species forest</a:t>
            </a:r>
            <a:endParaRPr lang="de-DE" altLang="en-US" sz="2800" b="1">
              <a:latin typeface="Garamond" panose="02020404030301010803" pitchFamily="18" charset="0"/>
            </a:endParaRPr>
          </a:p>
        </p:txBody>
      </p:sp>
      <p:grpSp>
        <p:nvGrpSpPr>
          <p:cNvPr id="94213" name="Group 5">
            <a:extLst>
              <a:ext uri="{FF2B5EF4-FFF2-40B4-BE49-F238E27FC236}">
                <a16:creationId xmlns:a16="http://schemas.microsoft.com/office/drawing/2014/main" id="{6BED3360-5850-2143-86F6-25267EDC52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00200" y="2286000"/>
            <a:ext cx="5983288" cy="4137025"/>
            <a:chOff x="1008" y="1440"/>
            <a:chExt cx="3769" cy="2606"/>
          </a:xfrm>
        </p:grpSpPr>
        <p:sp>
          <p:nvSpPr>
            <p:cNvPr id="94212" name="AutoShape 4">
              <a:extLst>
                <a:ext uri="{FF2B5EF4-FFF2-40B4-BE49-F238E27FC236}">
                  <a16:creationId xmlns:a16="http://schemas.microsoft.com/office/drawing/2014/main" id="{ECA35470-6C17-0044-A863-53E48D9409F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08" y="1440"/>
              <a:ext cx="3769" cy="2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14" name="Rectangle 6">
              <a:extLst>
                <a:ext uri="{FF2B5EF4-FFF2-40B4-BE49-F238E27FC236}">
                  <a16:creationId xmlns:a16="http://schemas.microsoft.com/office/drawing/2014/main" id="{76B061BB-194F-8C41-860D-E789231E2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443"/>
              <a:ext cx="2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100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15" name="Rectangle 7">
              <a:extLst>
                <a:ext uri="{FF2B5EF4-FFF2-40B4-BE49-F238E27FC236}">
                  <a16:creationId xmlns:a16="http://schemas.microsoft.com/office/drawing/2014/main" id="{6D9F7C40-0325-054E-842A-10717EEC2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2" y="3804"/>
              <a:ext cx="526" cy="2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16" name="Rectangle 8">
              <a:extLst>
                <a:ext uri="{FF2B5EF4-FFF2-40B4-BE49-F238E27FC236}">
                  <a16:creationId xmlns:a16="http://schemas.microsoft.com/office/drawing/2014/main" id="{2B691E9B-4AA0-E84B-9EB5-F869D5DF4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3" y="3818"/>
              <a:ext cx="19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23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rG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17" name="Rectangle 9">
              <a:extLst>
                <a:ext uri="{FF2B5EF4-FFF2-40B4-BE49-F238E27FC236}">
                  <a16:creationId xmlns:a16="http://schemas.microsoft.com/office/drawing/2014/main" id="{46A32C10-4ADD-2B41-A355-BB72E594E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6" y="3818"/>
              <a:ext cx="4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23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18" name="Freeform 10">
              <a:extLst>
                <a:ext uri="{FF2B5EF4-FFF2-40B4-BE49-F238E27FC236}">
                  <a16:creationId xmlns:a16="http://schemas.microsoft.com/office/drawing/2014/main" id="{057DC874-05E1-3148-89EB-0730B3B38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" y="3491"/>
              <a:ext cx="3211" cy="24"/>
            </a:xfrm>
            <a:custGeom>
              <a:avLst/>
              <a:gdLst>
                <a:gd name="T0" fmla="*/ 0 w 3211"/>
                <a:gd name="T1" fmla="*/ 8 h 24"/>
                <a:gd name="T2" fmla="*/ 0 w 3211"/>
                <a:gd name="T3" fmla="*/ 24 h 24"/>
                <a:gd name="T4" fmla="*/ 3211 w 3211"/>
                <a:gd name="T5" fmla="*/ 18 h 24"/>
                <a:gd name="T6" fmla="*/ 3211 w 3211"/>
                <a:gd name="T7" fmla="*/ 0 h 24"/>
                <a:gd name="T8" fmla="*/ 0 w 3211"/>
                <a:gd name="T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1" h="24">
                  <a:moveTo>
                    <a:pt x="0" y="8"/>
                  </a:moveTo>
                  <a:lnTo>
                    <a:pt x="0" y="24"/>
                  </a:lnTo>
                  <a:lnTo>
                    <a:pt x="3211" y="18"/>
                  </a:lnTo>
                  <a:lnTo>
                    <a:pt x="321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19" name="Freeform 11">
              <a:extLst>
                <a:ext uri="{FF2B5EF4-FFF2-40B4-BE49-F238E27FC236}">
                  <a16:creationId xmlns:a16="http://schemas.microsoft.com/office/drawing/2014/main" id="{5C688563-4407-8546-8A28-3565B2920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" y="3459"/>
              <a:ext cx="87" cy="82"/>
            </a:xfrm>
            <a:custGeom>
              <a:avLst/>
              <a:gdLst>
                <a:gd name="T0" fmla="*/ 0 w 87"/>
                <a:gd name="T1" fmla="*/ 82 h 82"/>
                <a:gd name="T2" fmla="*/ 87 w 87"/>
                <a:gd name="T3" fmla="*/ 42 h 82"/>
                <a:gd name="T4" fmla="*/ 0 w 87"/>
                <a:gd name="T5" fmla="*/ 0 h 82"/>
                <a:gd name="T6" fmla="*/ 0 w 87"/>
                <a:gd name="T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82">
                  <a:moveTo>
                    <a:pt x="0" y="82"/>
                  </a:moveTo>
                  <a:lnTo>
                    <a:pt x="87" y="42"/>
                  </a:lnTo>
                  <a:lnTo>
                    <a:pt x="0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20" name="Freeform 12">
              <a:extLst>
                <a:ext uri="{FF2B5EF4-FFF2-40B4-BE49-F238E27FC236}">
                  <a16:creationId xmlns:a16="http://schemas.microsoft.com/office/drawing/2014/main" id="{59514626-E533-484E-9C83-7897F83F1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" y="1565"/>
              <a:ext cx="21" cy="1936"/>
            </a:xfrm>
            <a:custGeom>
              <a:avLst/>
              <a:gdLst>
                <a:gd name="T0" fmla="*/ 0 w 21"/>
                <a:gd name="T1" fmla="*/ 1936 h 1936"/>
                <a:gd name="T2" fmla="*/ 18 w 21"/>
                <a:gd name="T3" fmla="*/ 1936 h 1936"/>
                <a:gd name="T4" fmla="*/ 21 w 21"/>
                <a:gd name="T5" fmla="*/ 0 h 1936"/>
                <a:gd name="T6" fmla="*/ 3 w 21"/>
                <a:gd name="T7" fmla="*/ 0 h 1936"/>
                <a:gd name="T8" fmla="*/ 0 w 21"/>
                <a:gd name="T9" fmla="*/ 1936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36">
                  <a:moveTo>
                    <a:pt x="0" y="1936"/>
                  </a:moveTo>
                  <a:lnTo>
                    <a:pt x="18" y="1936"/>
                  </a:lnTo>
                  <a:lnTo>
                    <a:pt x="21" y="0"/>
                  </a:lnTo>
                  <a:lnTo>
                    <a:pt x="3" y="0"/>
                  </a:lnTo>
                  <a:lnTo>
                    <a:pt x="0" y="19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21" name="Freeform 13">
              <a:extLst>
                <a:ext uri="{FF2B5EF4-FFF2-40B4-BE49-F238E27FC236}">
                  <a16:creationId xmlns:a16="http://schemas.microsoft.com/office/drawing/2014/main" id="{7024B712-414D-DC41-91BB-F8E75F140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1485"/>
              <a:ext cx="91" cy="83"/>
            </a:xfrm>
            <a:custGeom>
              <a:avLst/>
              <a:gdLst>
                <a:gd name="T0" fmla="*/ 91 w 91"/>
                <a:gd name="T1" fmla="*/ 83 h 83"/>
                <a:gd name="T2" fmla="*/ 48 w 91"/>
                <a:gd name="T3" fmla="*/ 0 h 83"/>
                <a:gd name="T4" fmla="*/ 0 w 91"/>
                <a:gd name="T5" fmla="*/ 83 h 83"/>
                <a:gd name="T6" fmla="*/ 91 w 9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83">
                  <a:moveTo>
                    <a:pt x="91" y="83"/>
                  </a:moveTo>
                  <a:lnTo>
                    <a:pt x="48" y="0"/>
                  </a:lnTo>
                  <a:lnTo>
                    <a:pt x="0" y="83"/>
                  </a:lnTo>
                  <a:lnTo>
                    <a:pt x="91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22" name="Line 14">
              <a:extLst>
                <a:ext uri="{FF2B5EF4-FFF2-40B4-BE49-F238E27FC236}">
                  <a16:creationId xmlns:a16="http://schemas.microsoft.com/office/drawing/2014/main" id="{79D420D1-6FBB-464D-BE07-977416F095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8" y="3095"/>
              <a:ext cx="3063" cy="1"/>
            </a:xfrm>
            <a:prstGeom prst="line">
              <a:avLst/>
            </a:prstGeom>
            <a:noFill/>
            <a:ln w="4763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23" name="Line 15">
              <a:extLst>
                <a:ext uri="{FF2B5EF4-FFF2-40B4-BE49-F238E27FC236}">
                  <a16:creationId xmlns:a16="http://schemas.microsoft.com/office/drawing/2014/main" id="{76D890EC-BD31-B746-8518-4C4AFA1EA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8" y="2694"/>
              <a:ext cx="3060" cy="1"/>
            </a:xfrm>
            <a:prstGeom prst="line">
              <a:avLst/>
            </a:prstGeom>
            <a:noFill/>
            <a:ln w="4763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24" name="Line 16">
              <a:extLst>
                <a:ext uri="{FF2B5EF4-FFF2-40B4-BE49-F238E27FC236}">
                  <a16:creationId xmlns:a16="http://schemas.microsoft.com/office/drawing/2014/main" id="{8672DA97-28E1-2240-A9D0-FAFE1CF74C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8" y="2290"/>
              <a:ext cx="3060" cy="1"/>
            </a:xfrm>
            <a:prstGeom prst="line">
              <a:avLst/>
            </a:prstGeom>
            <a:noFill/>
            <a:ln w="4763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25" name="Line 17">
              <a:extLst>
                <a:ext uri="{FF2B5EF4-FFF2-40B4-BE49-F238E27FC236}">
                  <a16:creationId xmlns:a16="http://schemas.microsoft.com/office/drawing/2014/main" id="{202E2620-B547-4641-BEB3-F57A74A9E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8" y="1886"/>
              <a:ext cx="3060" cy="1"/>
            </a:xfrm>
            <a:prstGeom prst="line">
              <a:avLst/>
            </a:prstGeom>
            <a:noFill/>
            <a:ln w="4763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26" name="Line 18">
              <a:extLst>
                <a:ext uri="{FF2B5EF4-FFF2-40B4-BE49-F238E27FC236}">
                  <a16:creationId xmlns:a16="http://schemas.microsoft.com/office/drawing/2014/main" id="{B8C8C8E9-4449-094E-B783-966E0A8E45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4" y="1483"/>
              <a:ext cx="1" cy="2016"/>
            </a:xfrm>
            <a:prstGeom prst="line">
              <a:avLst/>
            </a:prstGeom>
            <a:noFill/>
            <a:ln w="4763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27" name="Line 19">
              <a:extLst>
                <a:ext uri="{FF2B5EF4-FFF2-40B4-BE49-F238E27FC236}">
                  <a16:creationId xmlns:a16="http://schemas.microsoft.com/office/drawing/2014/main" id="{6A293819-29A4-DC40-B0DA-F2C7471430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0" y="1483"/>
              <a:ext cx="1" cy="2016"/>
            </a:xfrm>
            <a:prstGeom prst="line">
              <a:avLst/>
            </a:prstGeom>
            <a:noFill/>
            <a:ln w="4763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28" name="Line 20">
              <a:extLst>
                <a:ext uri="{FF2B5EF4-FFF2-40B4-BE49-F238E27FC236}">
                  <a16:creationId xmlns:a16="http://schemas.microsoft.com/office/drawing/2014/main" id="{E5B50E37-D41F-BC43-9507-FF09B9912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6" y="1483"/>
              <a:ext cx="1" cy="2016"/>
            </a:xfrm>
            <a:prstGeom prst="line">
              <a:avLst/>
            </a:prstGeom>
            <a:noFill/>
            <a:ln w="4763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29" name="Line 21">
              <a:extLst>
                <a:ext uri="{FF2B5EF4-FFF2-40B4-BE49-F238E27FC236}">
                  <a16:creationId xmlns:a16="http://schemas.microsoft.com/office/drawing/2014/main" id="{32FD4E08-ACF7-8C47-B20B-1E8804E3DF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483"/>
              <a:ext cx="1" cy="2016"/>
            </a:xfrm>
            <a:prstGeom prst="line">
              <a:avLst/>
            </a:prstGeom>
            <a:noFill/>
            <a:ln w="4763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30" name="Rectangle 22">
              <a:extLst>
                <a:ext uri="{FF2B5EF4-FFF2-40B4-BE49-F238E27FC236}">
                  <a16:creationId xmlns:a16="http://schemas.microsoft.com/office/drawing/2014/main" id="{D8FF5DAB-9444-3E42-8F69-07365679A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3541"/>
              <a:ext cx="322" cy="1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31" name="Rectangle 23">
              <a:extLst>
                <a:ext uri="{FF2B5EF4-FFF2-40B4-BE49-F238E27FC236}">
                  <a16:creationId xmlns:a16="http://schemas.microsoft.com/office/drawing/2014/main" id="{5E897F89-E691-D543-A0B1-114E39545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9" y="3555"/>
              <a:ext cx="1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0.5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32" name="Rectangle 24">
              <a:extLst>
                <a:ext uri="{FF2B5EF4-FFF2-40B4-BE49-F238E27FC236}">
                  <a16:creationId xmlns:a16="http://schemas.microsoft.com/office/drawing/2014/main" id="{91738F20-E7DE-4845-BB7F-C924B0FB4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3555"/>
              <a:ext cx="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33" name="Rectangle 25">
              <a:extLst>
                <a:ext uri="{FF2B5EF4-FFF2-40B4-BE49-F238E27FC236}">
                  <a16:creationId xmlns:a16="http://schemas.microsoft.com/office/drawing/2014/main" id="{24A3D831-5EE4-3144-969B-ECDFF11F2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" y="3547"/>
              <a:ext cx="322" cy="1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34" name="Rectangle 26">
              <a:extLst>
                <a:ext uri="{FF2B5EF4-FFF2-40B4-BE49-F238E27FC236}">
                  <a16:creationId xmlns:a16="http://schemas.microsoft.com/office/drawing/2014/main" id="{8CE9CFE0-5BC8-E544-84F8-98F008049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0" y="3560"/>
              <a:ext cx="1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0.4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35" name="Rectangle 27">
              <a:extLst>
                <a:ext uri="{FF2B5EF4-FFF2-40B4-BE49-F238E27FC236}">
                  <a16:creationId xmlns:a16="http://schemas.microsoft.com/office/drawing/2014/main" id="{C7E57799-6221-9E4A-9CDE-618FD0083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4" y="3560"/>
              <a:ext cx="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36" name="Rectangle 28">
              <a:extLst>
                <a:ext uri="{FF2B5EF4-FFF2-40B4-BE49-F238E27FC236}">
                  <a16:creationId xmlns:a16="http://schemas.microsoft.com/office/drawing/2014/main" id="{79EBD13F-3795-6343-9DA2-ABDD9B0DF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" y="3547"/>
              <a:ext cx="324" cy="1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37" name="Rectangle 29">
              <a:extLst>
                <a:ext uri="{FF2B5EF4-FFF2-40B4-BE49-F238E27FC236}">
                  <a16:creationId xmlns:a16="http://schemas.microsoft.com/office/drawing/2014/main" id="{F9744B1A-D03D-C74A-8DF4-E321DD527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3" y="3560"/>
              <a:ext cx="1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0.3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38" name="Rectangle 30">
              <a:extLst>
                <a:ext uri="{FF2B5EF4-FFF2-40B4-BE49-F238E27FC236}">
                  <a16:creationId xmlns:a16="http://schemas.microsoft.com/office/drawing/2014/main" id="{0AD1724B-6BC3-004B-AE76-990FCCB45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9" y="3560"/>
              <a:ext cx="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39" name="Rectangle 31">
              <a:extLst>
                <a:ext uri="{FF2B5EF4-FFF2-40B4-BE49-F238E27FC236}">
                  <a16:creationId xmlns:a16="http://schemas.microsoft.com/office/drawing/2014/main" id="{262D1E49-BC12-0C4D-8EBA-01ECD5146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3557"/>
              <a:ext cx="324" cy="1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40" name="Rectangle 32">
              <a:extLst>
                <a:ext uri="{FF2B5EF4-FFF2-40B4-BE49-F238E27FC236}">
                  <a16:creationId xmlns:a16="http://schemas.microsoft.com/office/drawing/2014/main" id="{9DFE5366-631E-5C4D-A751-80E3BB68E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3570"/>
              <a:ext cx="1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0.2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41" name="Rectangle 33">
              <a:extLst>
                <a:ext uri="{FF2B5EF4-FFF2-40B4-BE49-F238E27FC236}">
                  <a16:creationId xmlns:a16="http://schemas.microsoft.com/office/drawing/2014/main" id="{931CE0DE-AC96-0A41-AD70-877652C16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3570"/>
              <a:ext cx="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42" name="Rectangle 34">
              <a:extLst>
                <a:ext uri="{FF2B5EF4-FFF2-40B4-BE49-F238E27FC236}">
                  <a16:creationId xmlns:a16="http://schemas.microsoft.com/office/drawing/2014/main" id="{B48CE9E0-6767-B64B-99EB-0A697863A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408"/>
              <a:ext cx="321" cy="1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43" name="Rectangle 35">
              <a:extLst>
                <a:ext uri="{FF2B5EF4-FFF2-40B4-BE49-F238E27FC236}">
                  <a16:creationId xmlns:a16="http://schemas.microsoft.com/office/drawing/2014/main" id="{7FA44C3B-BA2E-3648-8FA0-B19A44AFC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" y="3422"/>
              <a:ext cx="6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0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44" name="Rectangle 36">
              <a:extLst>
                <a:ext uri="{FF2B5EF4-FFF2-40B4-BE49-F238E27FC236}">
                  <a16:creationId xmlns:a16="http://schemas.microsoft.com/office/drawing/2014/main" id="{8F8F79AF-F5D5-FB46-B976-F56187855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9" y="3422"/>
              <a:ext cx="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45" name="Rectangle 37">
              <a:extLst>
                <a:ext uri="{FF2B5EF4-FFF2-40B4-BE49-F238E27FC236}">
                  <a16:creationId xmlns:a16="http://schemas.microsoft.com/office/drawing/2014/main" id="{74723A34-9D57-C24B-8D53-A33055B2C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440"/>
              <a:ext cx="404" cy="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46" name="Rectangle 38">
              <a:extLst>
                <a:ext uri="{FF2B5EF4-FFF2-40B4-BE49-F238E27FC236}">
                  <a16:creationId xmlns:a16="http://schemas.microsoft.com/office/drawing/2014/main" id="{1D360377-020A-BC4F-86C1-C5399565E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" y="1456"/>
              <a:ext cx="27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23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NG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47" name="Rectangle 39">
              <a:extLst>
                <a:ext uri="{FF2B5EF4-FFF2-40B4-BE49-F238E27FC236}">
                  <a16:creationId xmlns:a16="http://schemas.microsoft.com/office/drawing/2014/main" id="{F29F3A15-DB5E-2E4C-AE4C-D106D2234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" y="1456"/>
              <a:ext cx="4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23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48" name="Rectangle 40">
              <a:extLst>
                <a:ext uri="{FF2B5EF4-FFF2-40B4-BE49-F238E27FC236}">
                  <a16:creationId xmlns:a16="http://schemas.microsoft.com/office/drawing/2014/main" id="{1517ACD4-38E6-6C4F-A2CC-5D443C1DE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005"/>
              <a:ext cx="321" cy="1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49" name="Rectangle 41">
              <a:extLst>
                <a:ext uri="{FF2B5EF4-FFF2-40B4-BE49-F238E27FC236}">
                  <a16:creationId xmlns:a16="http://schemas.microsoft.com/office/drawing/2014/main" id="{CADC5DCA-EEEF-4147-A804-A588FCA8F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" y="3015"/>
              <a:ext cx="1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0.5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50" name="Rectangle 42">
              <a:extLst>
                <a:ext uri="{FF2B5EF4-FFF2-40B4-BE49-F238E27FC236}">
                  <a16:creationId xmlns:a16="http://schemas.microsoft.com/office/drawing/2014/main" id="{EEDF23D4-C7A8-2E4E-BF1C-A0AC78765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9" y="3015"/>
              <a:ext cx="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51" name="Rectangle 43">
              <a:extLst>
                <a:ext uri="{FF2B5EF4-FFF2-40B4-BE49-F238E27FC236}">
                  <a16:creationId xmlns:a16="http://schemas.microsoft.com/office/drawing/2014/main" id="{807E5EF8-EF78-534D-8534-AFD7A81D6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" y="2598"/>
              <a:ext cx="324" cy="1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52" name="Rectangle 44">
              <a:extLst>
                <a:ext uri="{FF2B5EF4-FFF2-40B4-BE49-F238E27FC236}">
                  <a16:creationId xmlns:a16="http://schemas.microsoft.com/office/drawing/2014/main" id="{A031F761-2F39-CF43-8095-CAF633DD0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" y="2612"/>
              <a:ext cx="1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1.0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53" name="Rectangle 45">
              <a:extLst>
                <a:ext uri="{FF2B5EF4-FFF2-40B4-BE49-F238E27FC236}">
                  <a16:creationId xmlns:a16="http://schemas.microsoft.com/office/drawing/2014/main" id="{AEBD5D89-2D26-5746-8A31-5ACEF491D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8" y="2612"/>
              <a:ext cx="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54" name="Rectangle 46">
              <a:extLst>
                <a:ext uri="{FF2B5EF4-FFF2-40B4-BE49-F238E27FC236}">
                  <a16:creationId xmlns:a16="http://schemas.microsoft.com/office/drawing/2014/main" id="{31CC8D94-F6D4-4F40-AA11-F657D3D38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" y="2192"/>
              <a:ext cx="324" cy="1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55" name="Rectangle 47">
              <a:extLst>
                <a:ext uri="{FF2B5EF4-FFF2-40B4-BE49-F238E27FC236}">
                  <a16:creationId xmlns:a16="http://schemas.microsoft.com/office/drawing/2014/main" id="{5C381C4D-B9E6-BA4C-BF91-3C1F893B6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" y="2205"/>
              <a:ext cx="1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1.5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56" name="Rectangle 48">
              <a:extLst>
                <a:ext uri="{FF2B5EF4-FFF2-40B4-BE49-F238E27FC236}">
                  <a16:creationId xmlns:a16="http://schemas.microsoft.com/office/drawing/2014/main" id="{AC3A0B5C-1464-C948-9841-6DCCD35BC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8" y="2205"/>
              <a:ext cx="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57" name="Rectangle 49">
              <a:extLst>
                <a:ext uri="{FF2B5EF4-FFF2-40B4-BE49-F238E27FC236}">
                  <a16:creationId xmlns:a16="http://schemas.microsoft.com/office/drawing/2014/main" id="{62114A72-043C-7643-B692-8616F719B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" y="1793"/>
              <a:ext cx="324" cy="1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58" name="Rectangle 50">
              <a:extLst>
                <a:ext uri="{FF2B5EF4-FFF2-40B4-BE49-F238E27FC236}">
                  <a16:creationId xmlns:a16="http://schemas.microsoft.com/office/drawing/2014/main" id="{D042810E-1250-1A42-96A1-A6A1A66A8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7" y="1807"/>
              <a:ext cx="1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2.0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59" name="Rectangle 51">
              <a:extLst>
                <a:ext uri="{FF2B5EF4-FFF2-40B4-BE49-F238E27FC236}">
                  <a16:creationId xmlns:a16="http://schemas.microsoft.com/office/drawing/2014/main" id="{8EEFF485-E906-9C49-8AA6-D8DA15430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3" y="1807"/>
              <a:ext cx="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18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60" name="Rectangle 52">
              <a:extLst>
                <a:ext uri="{FF2B5EF4-FFF2-40B4-BE49-F238E27FC236}">
                  <a16:creationId xmlns:a16="http://schemas.microsoft.com/office/drawing/2014/main" id="{C630F1B4-9C2A-AC40-BBAB-974626F6E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2983"/>
              <a:ext cx="419" cy="23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61" name="Rectangle 53">
              <a:extLst>
                <a:ext uri="{FF2B5EF4-FFF2-40B4-BE49-F238E27FC236}">
                  <a16:creationId xmlns:a16="http://schemas.microsoft.com/office/drawing/2014/main" id="{FC6F54B5-FD6A-754B-83FA-7D8DA831B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997"/>
              <a:ext cx="12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23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B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62" name="Rectangle 54">
              <a:extLst>
                <a:ext uri="{FF2B5EF4-FFF2-40B4-BE49-F238E27FC236}">
                  <a16:creationId xmlns:a16="http://schemas.microsoft.com/office/drawing/2014/main" id="{C2EF75A7-4D7C-0041-8997-5D62BB036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8" y="2997"/>
              <a:ext cx="4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23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63" name="Rectangle 55">
              <a:extLst>
                <a:ext uri="{FF2B5EF4-FFF2-40B4-BE49-F238E27FC236}">
                  <a16:creationId xmlns:a16="http://schemas.microsoft.com/office/drawing/2014/main" id="{07FE3AD0-B876-924B-9625-280299F43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0" y="1767"/>
              <a:ext cx="420" cy="236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94264" name="Rectangle 56">
              <a:extLst>
                <a:ext uri="{FF2B5EF4-FFF2-40B4-BE49-F238E27FC236}">
                  <a16:creationId xmlns:a16="http://schemas.microsoft.com/office/drawing/2014/main" id="{2CFCCEA6-A0E7-324F-AB57-78D1D35FA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8" y="1780"/>
              <a:ext cx="12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23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A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  <p:sp>
          <p:nvSpPr>
            <p:cNvPr id="94265" name="Rectangle 57">
              <a:extLst>
                <a:ext uri="{FF2B5EF4-FFF2-40B4-BE49-F238E27FC236}">
                  <a16:creationId xmlns:a16="http://schemas.microsoft.com/office/drawing/2014/main" id="{0B90D65B-2374-1F49-9537-F9FCD33F9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2" y="1780"/>
              <a:ext cx="4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altLang="en-US" sz="2300" b="1" i="1">
                  <a:solidFill>
                    <a:srgbClr val="000000"/>
                  </a:solidFill>
                  <a:latin typeface="Garamond" panose="02020404030301010803" pitchFamily="18" charset="0"/>
                </a:rPr>
                <a:t> </a:t>
              </a:r>
              <a:endParaRPr lang="de-DE" altLang="en-US">
                <a:latin typeface="Garamond" panose="02020404030301010803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119B06-A223-D74A-AFC7-99C17CA4D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0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85"/>
    </mc:Choice>
    <mc:Fallback>
      <p:transition spd="slow" advTm="3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ángulo 1">
            <a:extLst>
              <a:ext uri="{FF2B5EF4-FFF2-40B4-BE49-F238E27FC236}">
                <a16:creationId xmlns:a16="http://schemas.microsoft.com/office/drawing/2014/main" id="{F0DBBE4D-4424-7D43-8D95-E3C8A5585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666750"/>
            <a:ext cx="30015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n-US" sz="3600" b="1">
                <a:solidFill>
                  <a:srgbClr val="FF0000"/>
                </a:solidFill>
                <a:latin typeface="Garamond" panose="02020404030301010803" pitchFamily="18" charset="0"/>
              </a:rPr>
              <a:t>Harvest Event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DF6E71-5A3B-E544-BE1B-C7CEB7B58ADC}"/>
              </a:ext>
            </a:extLst>
          </p:cNvPr>
          <p:cNvGrpSpPr/>
          <p:nvPr/>
        </p:nvGrpSpPr>
        <p:grpSpPr>
          <a:xfrm>
            <a:off x="768458" y="2256034"/>
            <a:ext cx="3404434" cy="3424232"/>
            <a:chOff x="768458" y="2256034"/>
            <a:chExt cx="3404434" cy="3424232"/>
          </a:xfrm>
        </p:grpSpPr>
        <p:pic>
          <p:nvPicPr>
            <p:cNvPr id="41985" name="Imagen 1">
              <a:extLst>
                <a:ext uri="{FF2B5EF4-FFF2-40B4-BE49-F238E27FC236}">
                  <a16:creationId xmlns:a16="http://schemas.microsoft.com/office/drawing/2014/main" id="{8E1F182B-DE67-4A45-A003-6CE702584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458" y="2719321"/>
              <a:ext cx="3397478" cy="296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87" name="Rectángulo 1">
              <a:extLst>
                <a:ext uri="{FF2B5EF4-FFF2-40B4-BE49-F238E27FC236}">
                  <a16:creationId xmlns:a16="http://schemas.microsoft.com/office/drawing/2014/main" id="{11CDC8D2-44A0-F643-AE6C-35D68A2ED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642" y="2256034"/>
              <a:ext cx="32702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n-US"/>
                <a:t>a</a:t>
              </a:r>
              <a:r>
                <a:rPr lang="de-DE" altLang="en-US"/>
                <a:t>ll trees (</a:t>
              </a:r>
              <a:r>
                <a:rPr lang="en-US" altLang="en-US"/>
                <a:t>27902; 10.9 ha</a:t>
              </a:r>
              <a:r>
                <a:rPr lang="es-ES_tradnl" altLang="en-US"/>
                <a:t>)</a:t>
              </a:r>
              <a:endParaRPr lang="es-ES" alt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002AF94-22E1-304A-AFE3-A3598929141E}"/>
              </a:ext>
            </a:extLst>
          </p:cNvPr>
          <p:cNvGrpSpPr/>
          <p:nvPr/>
        </p:nvGrpSpPr>
        <p:grpSpPr>
          <a:xfrm>
            <a:off x="4978066" y="2257716"/>
            <a:ext cx="3544326" cy="3422550"/>
            <a:chOff x="4978066" y="2257716"/>
            <a:chExt cx="3544326" cy="3422550"/>
          </a:xfrm>
        </p:grpSpPr>
        <p:pic>
          <p:nvPicPr>
            <p:cNvPr id="41991" name="Imagen 2">
              <a:extLst>
                <a:ext uri="{FF2B5EF4-FFF2-40B4-BE49-F238E27FC236}">
                  <a16:creationId xmlns:a16="http://schemas.microsoft.com/office/drawing/2014/main" id="{082C5402-978F-F240-85D1-FE4F6FE7B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066" y="2719321"/>
              <a:ext cx="3544326" cy="296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2" name="Rectángulo 1">
              <a:extLst>
                <a:ext uri="{FF2B5EF4-FFF2-40B4-BE49-F238E27FC236}">
                  <a16:creationId xmlns:a16="http://schemas.microsoft.com/office/drawing/2014/main" id="{2B1B4004-0F4C-444B-A2D2-C27BF8DD7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0589" y="2257716"/>
              <a:ext cx="1919279" cy="46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de-DE" altLang="en-US"/>
                <a:t>removed trees</a:t>
              </a:r>
              <a:endParaRPr lang="es-ES" altLang="en-US"/>
            </a:p>
          </p:txBody>
        </p:sp>
      </p:grpSp>
      <p:sp>
        <p:nvSpPr>
          <p:cNvPr id="9" name="Rectángulo 1">
            <a:extLst>
              <a:ext uri="{FF2B5EF4-FFF2-40B4-BE49-F238E27FC236}">
                <a16:creationId xmlns:a16="http://schemas.microsoft.com/office/drawing/2014/main" id="{74F4C03E-58C8-5640-8D71-6F09F928D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863" y="514350"/>
            <a:ext cx="3419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1600" i="1"/>
              <a:t>Acer mono  </a:t>
            </a:r>
            <a:r>
              <a:rPr lang="de-DE" altLang="en-US" sz="1600"/>
              <a:t>(98/</a:t>
            </a:r>
            <a:r>
              <a:rPr lang="en-US" altLang="en-US" sz="1600"/>
              <a:t>2455      </a:t>
            </a:r>
            <a:r>
              <a:rPr lang="es-ES" altLang="en-US" sz="1600"/>
              <a:t>–&gt;</a:t>
            </a:r>
            <a:r>
              <a:rPr lang="en-US" altLang="en-US" sz="1600"/>
              <a:t> pref=0.04</a:t>
            </a:r>
            <a:r>
              <a:rPr lang="es-ES_tradnl" altLang="en-US" sz="1600"/>
              <a:t>)</a:t>
            </a:r>
          </a:p>
          <a:p>
            <a:pPr eaLnBrk="1" hangingPunct="1"/>
            <a:r>
              <a:rPr lang="es-ES" altLang="en-US" sz="1600" i="1"/>
              <a:t>Pinus koreansis </a:t>
            </a:r>
            <a:r>
              <a:rPr lang="es-ES" altLang="en-US" sz="1600"/>
              <a:t>(0/339)</a:t>
            </a:r>
            <a:r>
              <a:rPr lang="en-US" altLang="en-US" sz="1600"/>
              <a:t>  </a:t>
            </a:r>
            <a:r>
              <a:rPr lang="es-ES" altLang="en-US" sz="1600"/>
              <a:t>–&gt;</a:t>
            </a:r>
            <a:r>
              <a:rPr lang="en-US" altLang="en-US" sz="1600"/>
              <a:t> pref=0.00</a:t>
            </a:r>
            <a:r>
              <a:rPr lang="es-ES_tradnl" altLang="en-US" sz="1600"/>
              <a:t>)</a:t>
            </a:r>
          </a:p>
          <a:p>
            <a:pPr eaLnBrk="1" hangingPunct="1"/>
            <a:r>
              <a:rPr lang="es-ES" altLang="en-US" sz="1600" i="1"/>
              <a:t>Betula platyph</a:t>
            </a:r>
            <a:r>
              <a:rPr lang="es-ES" altLang="en-US" sz="1600"/>
              <a:t>. (7/96)</a:t>
            </a:r>
            <a:r>
              <a:rPr lang="en-US" altLang="en-US" sz="1600"/>
              <a:t>     </a:t>
            </a:r>
            <a:r>
              <a:rPr lang="es-ES" altLang="en-US" sz="1600"/>
              <a:t>–&gt;</a:t>
            </a:r>
            <a:r>
              <a:rPr lang="en-US" altLang="en-US" sz="1600"/>
              <a:t> pref=0.07</a:t>
            </a:r>
            <a:r>
              <a:rPr lang="es-ES_tradnl" altLang="en-US" sz="1600"/>
              <a:t>)</a:t>
            </a:r>
          </a:p>
          <a:p>
            <a:pPr eaLnBrk="1" hangingPunct="1"/>
            <a:r>
              <a:rPr lang="es-ES_tradnl" altLang="en-US" sz="1600"/>
              <a:t>rG=0.073; </a:t>
            </a:r>
            <a:r>
              <a:rPr lang="en-US" altLang="en-US" sz="1600"/>
              <a:t>rN = 429/27902</a:t>
            </a:r>
            <a:r>
              <a:rPr lang="es-ES_tradnl" altLang="en-US" sz="1600"/>
              <a:t> = 0.015</a:t>
            </a:r>
          </a:p>
          <a:p>
            <a:pPr eaLnBrk="1" hangingPunct="1"/>
            <a:r>
              <a:rPr lang="es-ES_tradnl" altLang="en-US" sz="1600"/>
              <a:t>NG=1.5/7.3=0.21 (big trees harvested)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741739-BAAE-EE44-8AC1-B4F3552AE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0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96"/>
    </mc:Choice>
    <mc:Fallback>
      <p:transition spd="slow" advTm="7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2527FD4-7E69-0F44-B4C0-F9BB76A53055}"/>
              </a:ext>
            </a:extLst>
          </p:cNvPr>
          <p:cNvSpPr/>
          <p:nvPr/>
        </p:nvSpPr>
        <p:spPr>
          <a:xfrm>
            <a:off x="2092224" y="836712"/>
            <a:ext cx="4959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Sustaining Biodiversity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72F284-E590-3A42-81B5-F141AE998403}"/>
              </a:ext>
            </a:extLst>
          </p:cNvPr>
          <p:cNvSpPr/>
          <p:nvPr/>
        </p:nvSpPr>
        <p:spPr>
          <a:xfrm>
            <a:off x="2493892" y="2060848"/>
            <a:ext cx="41562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Garamond" panose="02020404030301010803" pitchFamily="18" charset="0"/>
              </a:rPr>
              <a:t>Perspectives</a:t>
            </a:r>
            <a:endParaRPr lang="en-US" sz="2000">
              <a:latin typeface="Garamond" panose="02020404030301010803" pitchFamily="18" charset="0"/>
            </a:endParaRPr>
          </a:p>
          <a:p>
            <a:r>
              <a:rPr lang="en-US" sz="2000">
                <a:latin typeface="Garamond" panose="02020404030301010803" pitchFamily="18" charset="0"/>
              </a:rPr>
              <a:t>      Whittaker’s Hierarchy (</a:t>
            </a:r>
            <a:r>
              <a:rPr lang="el-GR" sz="2000">
                <a:latin typeface="Garamond" panose="02020404030301010803" pitchFamily="18" charset="0"/>
              </a:rPr>
              <a:t>α</a:t>
            </a:r>
            <a:r>
              <a:rPr lang="en-US" sz="2000">
                <a:latin typeface="Garamond" panose="02020404030301010803" pitchFamily="18" charset="0"/>
              </a:rPr>
              <a:t>, </a:t>
            </a:r>
            <a:r>
              <a:rPr lang="el-GR" sz="2000">
                <a:latin typeface="Garamond" panose="02020404030301010803" pitchFamily="18" charset="0"/>
              </a:rPr>
              <a:t>β</a:t>
            </a:r>
            <a:r>
              <a:rPr lang="en-US" sz="2000">
                <a:latin typeface="Garamond" panose="02020404030301010803" pitchFamily="18" charset="0"/>
              </a:rPr>
              <a:t>, </a:t>
            </a:r>
            <a:r>
              <a:rPr lang="el-GR" sz="2000">
                <a:latin typeface="Garamond" panose="02020404030301010803" pitchFamily="18" charset="0"/>
              </a:rPr>
              <a:t>γ</a:t>
            </a:r>
            <a:r>
              <a:rPr lang="en-US" sz="2000">
                <a:latin typeface="Garamond" panose="02020404030301010803" pitchFamily="18" charset="0"/>
              </a:rPr>
              <a:t>) </a:t>
            </a:r>
          </a:p>
          <a:p>
            <a:r>
              <a:rPr lang="en-US" sz="2000">
                <a:latin typeface="Garamond" panose="02020404030301010803" pitchFamily="18" charset="0"/>
              </a:rPr>
              <a:t>      A world of Anthromes</a:t>
            </a:r>
            <a:endParaRPr lang="en-US" sz="2000">
              <a:highlight>
                <a:srgbClr val="00FFFF"/>
              </a:highlight>
              <a:latin typeface="Garamond" panose="02020404030301010803" pitchFamily="18" charset="0"/>
            </a:endParaRPr>
          </a:p>
          <a:p>
            <a:endParaRPr lang="en-US" sz="2000">
              <a:latin typeface="Garamond" panose="02020404030301010803" pitchFamily="18" charset="0"/>
            </a:endParaRPr>
          </a:p>
          <a:p>
            <a:r>
              <a:rPr lang="en-US" sz="2000" b="1">
                <a:latin typeface="Garamond" panose="02020404030301010803" pitchFamily="18" charset="0"/>
              </a:rPr>
              <a:t>Toolbox</a:t>
            </a:r>
            <a:endParaRPr lang="en-US" sz="2000">
              <a:latin typeface="Garamond" panose="02020404030301010803" pitchFamily="18" charset="0"/>
            </a:endParaRPr>
          </a:p>
          <a:p>
            <a:r>
              <a:rPr lang="en-US" sz="2000">
                <a:latin typeface="Garamond" panose="02020404030301010803" pitchFamily="18" charset="0"/>
              </a:rPr>
              <a:t>       Richness &amp; Diversity</a:t>
            </a:r>
          </a:p>
          <a:p>
            <a:r>
              <a:rPr lang="en-US" sz="2000">
                <a:latin typeface="Garamond" panose="02020404030301010803" pitchFamily="18" charset="0"/>
              </a:rPr>
              <a:t>       Relations: SAR &amp; SAD</a:t>
            </a:r>
          </a:p>
          <a:p>
            <a:r>
              <a:rPr lang="en-US" sz="2000">
                <a:latin typeface="Garamond" panose="02020404030301010803" pitchFamily="18" charset="0"/>
              </a:rPr>
              <a:t>       Sustainable Harvest Events</a:t>
            </a:r>
          </a:p>
          <a:p>
            <a:endParaRPr lang="en-US" sz="2000">
              <a:latin typeface="Garamond" panose="02020404030301010803" pitchFamily="18" charset="0"/>
            </a:endParaRPr>
          </a:p>
          <a:p>
            <a:r>
              <a:rPr lang="en-US" sz="2000" b="1">
                <a:latin typeface="Garamond" panose="02020404030301010803" pitchFamily="18" charset="0"/>
              </a:rPr>
              <a:t>Future Research</a:t>
            </a:r>
          </a:p>
          <a:p>
            <a:r>
              <a:rPr lang="en-US" sz="2000">
                <a:latin typeface="Garamond" panose="02020404030301010803" pitchFamily="18" charset="0"/>
              </a:rPr>
              <a:t>        </a:t>
            </a:r>
            <a:r>
              <a:rPr lang="en-US" sz="2000">
                <a:highlight>
                  <a:srgbClr val="00FFFF"/>
                </a:highlight>
                <a:latin typeface="Garamond" panose="02020404030301010803" pitchFamily="18" charset="0"/>
              </a:rPr>
              <a:t>Traits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877465-1210-8846-93D7-3F47A3923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24</a:t>
            </a:fld>
            <a:endParaRPr lang="es-E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A6517B-075B-AD41-ABB7-7DA5B5CEBC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80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2"/>
    </mc:Choice>
    <mc:Fallback>
      <p:transition spd="slow" advTm="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470EA5-E1E3-5C42-AB2A-53DA0783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25</a:t>
            </a:fld>
            <a:endParaRPr lang="es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51345-4795-1841-827B-26687CF2D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1018292"/>
            <a:ext cx="5904656" cy="44422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519D922-7E06-314D-BC64-6315B343738B}"/>
              </a:ext>
            </a:extLst>
          </p:cNvPr>
          <p:cNvGrpSpPr/>
          <p:nvPr/>
        </p:nvGrpSpPr>
        <p:grpSpPr>
          <a:xfrm>
            <a:off x="7570562" y="28708"/>
            <a:ext cx="1573437" cy="2257456"/>
            <a:chOff x="7570562" y="28708"/>
            <a:chExt cx="1573437" cy="22574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4B8BE8-8B25-0B46-A9B7-DAF64C558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70562" y="28708"/>
              <a:ext cx="1573437" cy="18881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A27501-4720-7849-A142-9E74BF026C9B}"/>
                </a:ext>
              </a:extLst>
            </p:cNvPr>
            <p:cNvSpPr/>
            <p:nvPr/>
          </p:nvSpPr>
          <p:spPr>
            <a:xfrm>
              <a:off x="7747722" y="1916832"/>
              <a:ext cx="1219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latin typeface="Garamond" panose="02020404030301010803" pitchFamily="18" charset="0"/>
                </a:rPr>
                <a:t>Jens Kattge</a:t>
              </a:r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9AA2910-122B-D64D-89E6-0968FF16A8D9}"/>
              </a:ext>
            </a:extLst>
          </p:cNvPr>
          <p:cNvSpPr/>
          <p:nvPr/>
        </p:nvSpPr>
        <p:spPr>
          <a:xfrm>
            <a:off x="2815100" y="788104"/>
            <a:ext cx="2433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11,850,781 trait records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394636-D2EA-204E-A42E-61FDDC4DDD87}"/>
              </a:ext>
            </a:extLst>
          </p:cNvPr>
          <p:cNvSpPr/>
          <p:nvPr/>
        </p:nvSpPr>
        <p:spPr>
          <a:xfrm>
            <a:off x="323528" y="240039"/>
            <a:ext cx="1955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Garamond" panose="02020404030301010803" pitchFamily="18" charset="0"/>
              </a:rPr>
              <a:t>Plant Traits</a:t>
            </a:r>
            <a:endParaRPr lang="en-US" sz="28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331020-68C3-B64C-AF0F-65305A7C1B56}"/>
              </a:ext>
            </a:extLst>
          </p:cNvPr>
          <p:cNvSpPr/>
          <p:nvPr/>
        </p:nvSpPr>
        <p:spPr>
          <a:xfrm>
            <a:off x="344984" y="5516542"/>
            <a:ext cx="817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Hao, Minhui; Kotiganahalli Narayanagowda Ganeshaiah, Chunyu Zhang, Xiuhai Zhao, Klaus von Gadow, 2019: Discriminating among forest communities based on taxonomic, phylogenetic and trait distances. Forest Ecology and Management 440 (2019) 40–47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6585D1C-48B1-4243-B69D-8DA28B482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8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18"/>
    </mc:Choice>
    <mc:Fallback>
      <p:transition spd="slow" advTm="6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13DAE504-EF27-284E-A962-DA03B93A8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26</a:t>
            </a:fld>
            <a:endParaRPr lang="es-E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20FC842-D963-DE48-8306-1E0C2F517755}"/>
              </a:ext>
            </a:extLst>
          </p:cNvPr>
          <p:cNvSpPr/>
          <p:nvPr/>
        </p:nvSpPr>
        <p:spPr>
          <a:xfrm>
            <a:off x="903533" y="947148"/>
            <a:ext cx="7416825" cy="5616624"/>
          </a:xfrm>
          <a:prstGeom prst="ellipse">
            <a:avLst/>
          </a:prstGeom>
          <a:solidFill>
            <a:srgbClr val="FFFF00">
              <a:alpha val="2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4FC9865-8DCB-B545-8603-3CF4B53AF38F}"/>
              </a:ext>
            </a:extLst>
          </p:cNvPr>
          <p:cNvCxnSpPr>
            <a:cxnSpLocks/>
          </p:cNvCxnSpPr>
          <p:nvPr/>
        </p:nvCxnSpPr>
        <p:spPr>
          <a:xfrm>
            <a:off x="4794018" y="2285482"/>
            <a:ext cx="1387236" cy="11435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37D9E8E-A4E8-B443-A8B8-1D2B35D52280}"/>
              </a:ext>
            </a:extLst>
          </p:cNvPr>
          <p:cNvCxnSpPr>
            <a:cxnSpLocks/>
          </p:cNvCxnSpPr>
          <p:nvPr/>
        </p:nvCxnSpPr>
        <p:spPr>
          <a:xfrm flipH="1">
            <a:off x="3261579" y="2360963"/>
            <a:ext cx="1088405" cy="22297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4FC064B-21FF-2F42-BED8-48D3A5D51735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978527" y="3933782"/>
            <a:ext cx="2235205" cy="10772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957C000-CB87-A544-9537-C0A1E9CF3DB5}"/>
              </a:ext>
            </a:extLst>
          </p:cNvPr>
          <p:cNvSpPr/>
          <p:nvPr/>
        </p:nvSpPr>
        <p:spPr>
          <a:xfrm>
            <a:off x="5162867" y="2665294"/>
            <a:ext cx="64953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β</a:t>
            </a:r>
            <a:r>
              <a:rPr lang="en-GB" sz="2800" b="1" baseline="-25000">
                <a:solidFill>
                  <a:srgbClr val="FF0000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1-3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68BB86-B3F3-534A-A507-1A1903F93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732" y="3475853"/>
            <a:ext cx="1280649" cy="9158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DE7D14-5994-8F4E-939B-9C014A45B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927" y="4748446"/>
            <a:ext cx="1321304" cy="8464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6B26293-CD68-3B45-B53D-B64B339C3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7738" y="1540078"/>
            <a:ext cx="1169676" cy="903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E2F998-4395-C64A-A028-833FA6706217}"/>
              </a:ext>
            </a:extLst>
          </p:cNvPr>
          <p:cNvSpPr/>
          <p:nvPr/>
        </p:nvSpPr>
        <p:spPr>
          <a:xfrm>
            <a:off x="3552969" y="3122274"/>
            <a:ext cx="64953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β</a:t>
            </a:r>
            <a:r>
              <a:rPr lang="en-GB" sz="2800" b="1" baseline="-25000">
                <a:solidFill>
                  <a:srgbClr val="FF0000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1-2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3C2F2-D6BF-4745-BF0F-91DEAC3752B5}"/>
              </a:ext>
            </a:extLst>
          </p:cNvPr>
          <p:cNvSpPr/>
          <p:nvPr/>
        </p:nvSpPr>
        <p:spPr>
          <a:xfrm>
            <a:off x="4798004" y="4130101"/>
            <a:ext cx="66717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β</a:t>
            </a:r>
            <a:r>
              <a:rPr lang="en-GB" sz="2800" b="1" baseline="-25000">
                <a:solidFill>
                  <a:srgbClr val="FF0000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2-3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CF4F82-5409-BF49-8E91-2601703AF420}"/>
              </a:ext>
            </a:extLst>
          </p:cNvPr>
          <p:cNvSpPr/>
          <p:nvPr/>
        </p:nvSpPr>
        <p:spPr>
          <a:xfrm>
            <a:off x="418081" y="316713"/>
            <a:ext cx="1737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latin typeface="Garamond" panose="02020404030301010803" pitchFamily="18" charset="0"/>
              </a:rPr>
              <a:t>Biodiversity</a:t>
            </a:r>
            <a:endParaRPr lang="en-US" sz="2400"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2B3B5-3B34-3B45-A866-0DC2B598F8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7257" y="167935"/>
            <a:ext cx="1169676" cy="14303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DACFFE-5403-804B-91D0-ED630A607064}"/>
              </a:ext>
            </a:extLst>
          </p:cNvPr>
          <p:cNvSpPr/>
          <p:nvPr/>
        </p:nvSpPr>
        <p:spPr>
          <a:xfrm>
            <a:off x="7569145" y="1605331"/>
            <a:ext cx="1622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Garamond" panose="02020404030301010803" pitchFamily="18" charset="0"/>
              </a:rPr>
              <a:t>Robert H. Whittaker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37069D-6CC6-D74A-9FC3-4A1FD6F2DA8B}"/>
              </a:ext>
            </a:extLst>
          </p:cNvPr>
          <p:cNvSpPr/>
          <p:nvPr/>
        </p:nvSpPr>
        <p:spPr>
          <a:xfrm>
            <a:off x="1286845" y="1870091"/>
            <a:ext cx="470000" cy="659155"/>
          </a:xfrm>
          <a:prstGeom prst="rect">
            <a:avLst/>
          </a:prstGeom>
          <a:solidFill>
            <a:srgbClr val="00FA00"/>
          </a:solidFill>
        </p:spPr>
        <p:txBody>
          <a:bodyPr wrap="none">
            <a:spAutoFit/>
          </a:bodyPr>
          <a:lstStyle/>
          <a:p>
            <a:pPr>
              <a:lnSpc>
                <a:spcPts val="3880"/>
              </a:lnSpc>
            </a:pPr>
            <a:r>
              <a:rPr lang="en-US" sz="5400">
                <a:latin typeface="Garamond" panose="02020404030301010803" pitchFamily="18" charset="0"/>
              </a:rPr>
              <a:t>γ</a:t>
            </a:r>
            <a:endParaRPr lang="en-US" sz="54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682E39-89EE-4748-B8A3-03F21FEA9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4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59"/>
    </mc:Choice>
    <mc:Fallback>
      <p:transition spd="slow" advTm="59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08322A-FA85-FE4C-96DE-7ACEE77042FC}"/>
              </a:ext>
            </a:extLst>
          </p:cNvPr>
          <p:cNvSpPr/>
          <p:nvPr/>
        </p:nvSpPr>
        <p:spPr>
          <a:xfrm>
            <a:off x="683568" y="692696"/>
            <a:ext cx="2508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Garamond" panose="02020404030301010803" pitchFamily="18" charset="0"/>
              </a:rPr>
              <a:t>The Program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F65957-5E8A-DB4E-8587-ACD07F9F7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225190"/>
              </p:ext>
            </p:extLst>
          </p:nvPr>
        </p:nvGraphicFramePr>
        <p:xfrm>
          <a:off x="827584" y="1484784"/>
          <a:ext cx="6471024" cy="4680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2098">
                  <a:extLst>
                    <a:ext uri="{9D8B030D-6E8A-4147-A177-3AD203B41FA5}">
                      <a16:colId xmlns:a16="http://schemas.microsoft.com/office/drawing/2014/main" val="1974146144"/>
                    </a:ext>
                  </a:extLst>
                </a:gridCol>
                <a:gridCol w="1983840">
                  <a:extLst>
                    <a:ext uri="{9D8B030D-6E8A-4147-A177-3AD203B41FA5}">
                      <a16:colId xmlns:a16="http://schemas.microsoft.com/office/drawing/2014/main" val="1594682314"/>
                    </a:ext>
                  </a:extLst>
                </a:gridCol>
                <a:gridCol w="1955086">
                  <a:extLst>
                    <a:ext uri="{9D8B030D-6E8A-4147-A177-3AD203B41FA5}">
                      <a16:colId xmlns:a16="http://schemas.microsoft.com/office/drawing/2014/main" val="1192329104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Theme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Garamond" panose="02020404030301010803" pitchFamily="18" charset="0"/>
                        </a:rPr>
                        <a:t>Date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Name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7208468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Introduction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Garamond" panose="02020404030301010803" pitchFamily="18" charset="0"/>
                        </a:rPr>
                        <a:t>2   Mar 2021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Klaus Gadow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4519106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Garamond" panose="02020404030301010803" pitchFamily="18" charset="0"/>
                        </a:rPr>
                        <a:t>Forest Assessment 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Garamond" panose="02020404030301010803" pitchFamily="18" charset="0"/>
                        </a:rPr>
                        <a:t>9   Mar 2021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Klaus Gadow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6151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3D remote Sensing 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Garamond" panose="02020404030301010803" pitchFamily="18" charset="0"/>
                        </a:rPr>
                        <a:t>16 Mar 2021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Xinlian Liang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0704092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Forest Density 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Garamond" panose="02020404030301010803" pitchFamily="18" charset="0"/>
                        </a:rPr>
                        <a:t>23 Mar 2021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Klaus Gadow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941815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ß-Diversity 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>
                          <a:effectLst/>
                          <a:latin typeface="Garamond" panose="02020404030301010803" pitchFamily="18" charset="0"/>
                        </a:rPr>
                        <a:t>30 Mar 2021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Chunyu Zhang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1491523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Forest Growth 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6   Apr 2021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Juan Gabriel Álvarez G.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722385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Biodiversity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13 Apr 2021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Klaus Gadow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7849522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Stand Delineation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20 Apr 2021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Timo Pukkala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4135627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Forest Design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>
                          <a:effectLst/>
                          <a:latin typeface="Garamond" panose="02020404030301010803" pitchFamily="18" charset="0"/>
                        </a:rPr>
                        <a:t>27 Apr 2021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>
                          <a:effectLst/>
                          <a:latin typeface="Garamond" panose="02020404030301010803" pitchFamily="18" charset="0"/>
                        </a:rPr>
                        <a:t>Klaus Gadow</a:t>
                      </a:r>
                      <a:endParaRPr lang="en-US" sz="12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68618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941BA9-ED86-DE43-8F73-57FBBC31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27</a:t>
            </a:fld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A38DE-B920-C94B-970D-72B1880AF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992" y="4221088"/>
            <a:ext cx="1673800" cy="1673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B512AE-E96F-D94F-8B1E-82502DB31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27"/>
    </mc:Choice>
    <mc:Fallback>
      <p:transition spd="slow" advTm="20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CF1F17-05AA-EE46-A053-F7C9BCFE7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28</a:t>
            </a:fld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6CB74-7545-5A4B-B64F-C235DA81D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11"/>
            <a:ext cx="914099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B562AC-B866-E348-8942-954B5501BB03}"/>
              </a:ext>
            </a:extLst>
          </p:cNvPr>
          <p:cNvSpPr/>
          <p:nvPr/>
        </p:nvSpPr>
        <p:spPr>
          <a:xfrm>
            <a:off x="5508104" y="5674184"/>
            <a:ext cx="3351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highlight>
                  <a:srgbClr val="00FFFF"/>
                </a:highlight>
                <a:latin typeface="Garamond" panose="02020404030301010803" pitchFamily="18" charset="0"/>
              </a:rPr>
              <a:t>Skole Forest Ukraine </a:t>
            </a:r>
          </a:p>
          <a:p>
            <a:pPr algn="ctr"/>
            <a:r>
              <a:rPr lang="en-US" sz="2800">
                <a:highlight>
                  <a:srgbClr val="00FFFF"/>
                </a:highlight>
                <a:latin typeface="Garamond" panose="02020404030301010803" pitchFamily="18" charset="0"/>
              </a:rPr>
              <a:t>(</a:t>
            </a:r>
            <a:r>
              <a:rPr lang="az-Cyrl-AZ" sz="2800">
                <a:highlight>
                  <a:srgbClr val="00FFFF"/>
                </a:highlight>
                <a:latin typeface="Garamond" panose="02020404030301010803" pitchFamily="18" charset="0"/>
              </a:rPr>
              <a:t>Сколівські Бескиди</a:t>
            </a:r>
            <a:r>
              <a:rPr lang="en-US" sz="2800">
                <a:highlight>
                  <a:srgbClr val="00FFFF"/>
                </a:highlight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F33A60-E257-5744-AA14-1100170F2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22"/>
    </mc:Choice>
    <mc:Fallback>
      <p:transition spd="slow" advTm="1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2527FD4-7E69-0F44-B4C0-F9BB76A53055}"/>
              </a:ext>
            </a:extLst>
          </p:cNvPr>
          <p:cNvSpPr/>
          <p:nvPr/>
        </p:nvSpPr>
        <p:spPr>
          <a:xfrm>
            <a:off x="2092224" y="836712"/>
            <a:ext cx="4959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Sustaining Biodiversity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72F284-E590-3A42-81B5-F141AE998403}"/>
              </a:ext>
            </a:extLst>
          </p:cNvPr>
          <p:cNvSpPr/>
          <p:nvPr/>
        </p:nvSpPr>
        <p:spPr>
          <a:xfrm>
            <a:off x="2493892" y="2060848"/>
            <a:ext cx="41562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Garamond" panose="02020404030301010803" pitchFamily="18" charset="0"/>
              </a:rPr>
              <a:t>Perspectives</a:t>
            </a:r>
            <a:endParaRPr lang="en-US" sz="2000">
              <a:latin typeface="Garamond" panose="02020404030301010803" pitchFamily="18" charset="0"/>
            </a:endParaRPr>
          </a:p>
          <a:p>
            <a:r>
              <a:rPr lang="en-US" sz="2000">
                <a:latin typeface="Garamond" panose="02020404030301010803" pitchFamily="18" charset="0"/>
              </a:rPr>
              <a:t>      </a:t>
            </a:r>
            <a:r>
              <a:rPr lang="en-US" sz="2000">
                <a:highlight>
                  <a:srgbClr val="00FFFF"/>
                </a:highlight>
                <a:latin typeface="Garamond" panose="02020404030301010803" pitchFamily="18" charset="0"/>
              </a:rPr>
              <a:t>Whittaker’s Hierarchy (</a:t>
            </a:r>
            <a:r>
              <a:rPr lang="el-GR" sz="2000">
                <a:highlight>
                  <a:srgbClr val="00FFFF"/>
                </a:highlight>
                <a:latin typeface="Garamond" panose="02020404030301010803" pitchFamily="18" charset="0"/>
              </a:rPr>
              <a:t>α</a:t>
            </a:r>
            <a:r>
              <a:rPr lang="en-US" sz="2000">
                <a:highlight>
                  <a:srgbClr val="00FFFF"/>
                </a:highlight>
                <a:latin typeface="Garamond" panose="02020404030301010803" pitchFamily="18" charset="0"/>
              </a:rPr>
              <a:t>, </a:t>
            </a:r>
            <a:r>
              <a:rPr lang="el-GR" sz="2000">
                <a:highlight>
                  <a:srgbClr val="00FFFF"/>
                </a:highlight>
                <a:latin typeface="Garamond" panose="02020404030301010803" pitchFamily="18" charset="0"/>
              </a:rPr>
              <a:t>β</a:t>
            </a:r>
            <a:r>
              <a:rPr lang="en-US" sz="2000">
                <a:highlight>
                  <a:srgbClr val="00FFFF"/>
                </a:highlight>
                <a:latin typeface="Garamond" panose="02020404030301010803" pitchFamily="18" charset="0"/>
              </a:rPr>
              <a:t>, </a:t>
            </a:r>
            <a:r>
              <a:rPr lang="el-GR" sz="2000">
                <a:highlight>
                  <a:srgbClr val="00FFFF"/>
                </a:highlight>
                <a:latin typeface="Garamond" panose="02020404030301010803" pitchFamily="18" charset="0"/>
              </a:rPr>
              <a:t>γ</a:t>
            </a:r>
            <a:r>
              <a:rPr lang="en-US" sz="2000">
                <a:highlight>
                  <a:srgbClr val="00FFFF"/>
                </a:highlight>
                <a:latin typeface="Garamond" panose="02020404030301010803" pitchFamily="18" charset="0"/>
              </a:rPr>
              <a:t>) </a:t>
            </a:r>
          </a:p>
          <a:p>
            <a:r>
              <a:rPr lang="en-US" sz="2000">
                <a:latin typeface="Garamond" panose="02020404030301010803" pitchFamily="18" charset="0"/>
              </a:rPr>
              <a:t>      A world of Anthromes</a:t>
            </a:r>
            <a:endParaRPr lang="en-US" sz="2000">
              <a:highlight>
                <a:srgbClr val="00FFFF"/>
              </a:highlight>
              <a:latin typeface="Garamond" panose="02020404030301010803" pitchFamily="18" charset="0"/>
            </a:endParaRPr>
          </a:p>
          <a:p>
            <a:endParaRPr lang="en-US" sz="2000">
              <a:latin typeface="Garamond" panose="02020404030301010803" pitchFamily="18" charset="0"/>
            </a:endParaRPr>
          </a:p>
          <a:p>
            <a:r>
              <a:rPr lang="en-US" sz="2000" b="1">
                <a:latin typeface="Garamond" panose="02020404030301010803" pitchFamily="18" charset="0"/>
              </a:rPr>
              <a:t>Toolbox</a:t>
            </a:r>
            <a:endParaRPr lang="en-US" sz="2000">
              <a:latin typeface="Garamond" panose="02020404030301010803" pitchFamily="18" charset="0"/>
            </a:endParaRPr>
          </a:p>
          <a:p>
            <a:r>
              <a:rPr lang="en-US" sz="2000">
                <a:latin typeface="Garamond" panose="02020404030301010803" pitchFamily="18" charset="0"/>
              </a:rPr>
              <a:t>       Richness &amp; Diversity</a:t>
            </a:r>
          </a:p>
          <a:p>
            <a:r>
              <a:rPr lang="en-US" sz="2000">
                <a:latin typeface="Garamond" panose="02020404030301010803" pitchFamily="18" charset="0"/>
              </a:rPr>
              <a:t>       Relations: SAR &amp; SAD</a:t>
            </a:r>
          </a:p>
          <a:p>
            <a:r>
              <a:rPr lang="en-US" sz="2000">
                <a:latin typeface="Garamond" panose="02020404030301010803" pitchFamily="18" charset="0"/>
              </a:rPr>
              <a:t>       Sustainable Harvest Events</a:t>
            </a:r>
          </a:p>
          <a:p>
            <a:endParaRPr lang="en-US" sz="2000">
              <a:latin typeface="Garamond" panose="02020404030301010803" pitchFamily="18" charset="0"/>
            </a:endParaRPr>
          </a:p>
          <a:p>
            <a:r>
              <a:rPr lang="en-US" sz="2000" b="1">
                <a:latin typeface="Garamond" panose="02020404030301010803" pitchFamily="18" charset="0"/>
              </a:rPr>
              <a:t>Future Research</a:t>
            </a:r>
          </a:p>
          <a:p>
            <a:r>
              <a:rPr lang="en-US" sz="2000">
                <a:latin typeface="Garamond" panose="02020404030301010803" pitchFamily="18" charset="0"/>
              </a:rPr>
              <a:t>        Traits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877465-1210-8846-93D7-3F47A3923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3</a:t>
            </a:fld>
            <a:endParaRPr lang="es-E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5B98CD-B28B-3048-BB67-1DFD812263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138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81"/>
    </mc:Choice>
    <mc:Fallback>
      <p:transition spd="slow" advTm="6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13DAE504-EF27-284E-A962-DA03B93A8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4</a:t>
            </a:fld>
            <a:endParaRPr lang="es-E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20FC842-D963-DE48-8306-1E0C2F517755}"/>
              </a:ext>
            </a:extLst>
          </p:cNvPr>
          <p:cNvSpPr/>
          <p:nvPr/>
        </p:nvSpPr>
        <p:spPr>
          <a:xfrm>
            <a:off x="903533" y="947148"/>
            <a:ext cx="7416825" cy="5616624"/>
          </a:xfrm>
          <a:prstGeom prst="ellipse">
            <a:avLst/>
          </a:prstGeom>
          <a:solidFill>
            <a:srgbClr val="FFFF00">
              <a:alpha val="2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4FC9865-8DCB-B545-8603-3CF4B53AF38F}"/>
              </a:ext>
            </a:extLst>
          </p:cNvPr>
          <p:cNvCxnSpPr>
            <a:cxnSpLocks/>
          </p:cNvCxnSpPr>
          <p:nvPr/>
        </p:nvCxnSpPr>
        <p:spPr>
          <a:xfrm>
            <a:off x="4794018" y="2285482"/>
            <a:ext cx="1387236" cy="11435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37D9E8E-A4E8-B443-A8B8-1D2B35D52280}"/>
              </a:ext>
            </a:extLst>
          </p:cNvPr>
          <p:cNvCxnSpPr>
            <a:cxnSpLocks/>
          </p:cNvCxnSpPr>
          <p:nvPr/>
        </p:nvCxnSpPr>
        <p:spPr>
          <a:xfrm flipH="1">
            <a:off x="3261579" y="2360963"/>
            <a:ext cx="1088405" cy="22297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4FC064B-21FF-2F42-BED8-48D3A5D51735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978527" y="3933782"/>
            <a:ext cx="2235205" cy="10772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957C000-CB87-A544-9537-C0A1E9CF3DB5}"/>
              </a:ext>
            </a:extLst>
          </p:cNvPr>
          <p:cNvSpPr/>
          <p:nvPr/>
        </p:nvSpPr>
        <p:spPr>
          <a:xfrm>
            <a:off x="5162867" y="2665294"/>
            <a:ext cx="64953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β</a:t>
            </a:r>
            <a:r>
              <a:rPr lang="en-GB" sz="2800" b="1" baseline="-25000">
                <a:solidFill>
                  <a:srgbClr val="FF0000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1-3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68BB86-B3F3-534A-A507-1A1903F93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732" y="3475853"/>
            <a:ext cx="1280649" cy="9158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DE7D14-5994-8F4E-939B-9C014A45B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927" y="4748446"/>
            <a:ext cx="1321304" cy="8464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6B26293-CD68-3B45-B53D-B64B339C3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7738" y="1540078"/>
            <a:ext cx="1169676" cy="903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E2F998-4395-C64A-A028-833FA6706217}"/>
              </a:ext>
            </a:extLst>
          </p:cNvPr>
          <p:cNvSpPr/>
          <p:nvPr/>
        </p:nvSpPr>
        <p:spPr>
          <a:xfrm>
            <a:off x="3552969" y="3122274"/>
            <a:ext cx="64953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β</a:t>
            </a:r>
            <a:r>
              <a:rPr lang="en-GB" sz="2800" b="1" baseline="-25000">
                <a:solidFill>
                  <a:srgbClr val="FF0000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1-2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3C2F2-D6BF-4745-BF0F-91DEAC3752B5}"/>
              </a:ext>
            </a:extLst>
          </p:cNvPr>
          <p:cNvSpPr/>
          <p:nvPr/>
        </p:nvSpPr>
        <p:spPr>
          <a:xfrm>
            <a:off x="4798004" y="4130101"/>
            <a:ext cx="66717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β</a:t>
            </a:r>
            <a:r>
              <a:rPr lang="en-GB" sz="2800" b="1" baseline="-25000">
                <a:solidFill>
                  <a:srgbClr val="FF0000"/>
                </a:solidFill>
                <a:latin typeface="garamond" panose="02020404030301010803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2-3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CF4F82-5409-BF49-8E91-2601703AF420}"/>
              </a:ext>
            </a:extLst>
          </p:cNvPr>
          <p:cNvSpPr/>
          <p:nvPr/>
        </p:nvSpPr>
        <p:spPr>
          <a:xfrm>
            <a:off x="227067" y="325641"/>
            <a:ext cx="3056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latin typeface="Garamond" panose="02020404030301010803" pitchFamily="18" charset="0"/>
              </a:rPr>
              <a:t>Whittaker’s Hierarchy</a:t>
            </a:r>
            <a:endParaRPr lang="en-US" sz="2400"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2B3B5-3B34-3B45-A866-0DC2B598F8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7257" y="167935"/>
            <a:ext cx="1169676" cy="14303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DACFFE-5403-804B-91D0-ED630A607064}"/>
              </a:ext>
            </a:extLst>
          </p:cNvPr>
          <p:cNvSpPr/>
          <p:nvPr/>
        </p:nvSpPr>
        <p:spPr>
          <a:xfrm>
            <a:off x="7569145" y="1605331"/>
            <a:ext cx="1622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Garamond" panose="02020404030301010803" pitchFamily="18" charset="0"/>
              </a:rPr>
              <a:t>Robert H. Whittaker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37069D-6CC6-D74A-9FC3-4A1FD6F2DA8B}"/>
              </a:ext>
            </a:extLst>
          </p:cNvPr>
          <p:cNvSpPr/>
          <p:nvPr/>
        </p:nvSpPr>
        <p:spPr>
          <a:xfrm>
            <a:off x="1286845" y="1870091"/>
            <a:ext cx="470000" cy="659155"/>
          </a:xfrm>
          <a:prstGeom prst="rect">
            <a:avLst/>
          </a:prstGeom>
          <a:solidFill>
            <a:srgbClr val="00FA00"/>
          </a:solidFill>
        </p:spPr>
        <p:txBody>
          <a:bodyPr wrap="none">
            <a:spAutoFit/>
          </a:bodyPr>
          <a:lstStyle/>
          <a:p>
            <a:pPr>
              <a:lnSpc>
                <a:spcPts val="3880"/>
              </a:lnSpc>
            </a:pPr>
            <a:r>
              <a:rPr lang="en-US" sz="5400">
                <a:latin typeface="Garamond" panose="02020404030301010803" pitchFamily="18" charset="0"/>
              </a:rPr>
              <a:t>γ</a:t>
            </a:r>
            <a:endParaRPr lang="en-US" sz="54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760901-8CFC-3747-A5A1-DD7D5BED0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1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21"/>
    </mc:Choice>
    <mc:Fallback>
      <p:transition spd="slow" advTm="11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2527FD4-7E69-0F44-B4C0-F9BB76A53055}"/>
              </a:ext>
            </a:extLst>
          </p:cNvPr>
          <p:cNvSpPr/>
          <p:nvPr/>
        </p:nvSpPr>
        <p:spPr>
          <a:xfrm>
            <a:off x="2092224" y="836712"/>
            <a:ext cx="4959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Sustaining Biodiversity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72F284-E590-3A42-81B5-F141AE998403}"/>
              </a:ext>
            </a:extLst>
          </p:cNvPr>
          <p:cNvSpPr/>
          <p:nvPr/>
        </p:nvSpPr>
        <p:spPr>
          <a:xfrm>
            <a:off x="2493892" y="2060848"/>
            <a:ext cx="41562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Garamond" panose="02020404030301010803" pitchFamily="18" charset="0"/>
              </a:rPr>
              <a:t>Perspectives</a:t>
            </a:r>
            <a:endParaRPr lang="en-US" sz="2000">
              <a:latin typeface="Garamond" panose="02020404030301010803" pitchFamily="18" charset="0"/>
            </a:endParaRPr>
          </a:p>
          <a:p>
            <a:r>
              <a:rPr lang="en-US" sz="2000">
                <a:latin typeface="Garamond" panose="02020404030301010803" pitchFamily="18" charset="0"/>
              </a:rPr>
              <a:t>      Whittaker’s Hierarchy (</a:t>
            </a:r>
            <a:r>
              <a:rPr lang="el-GR" sz="2000">
                <a:latin typeface="Garamond" panose="02020404030301010803" pitchFamily="18" charset="0"/>
              </a:rPr>
              <a:t>α</a:t>
            </a:r>
            <a:r>
              <a:rPr lang="en-US" sz="2000">
                <a:latin typeface="Garamond" panose="02020404030301010803" pitchFamily="18" charset="0"/>
              </a:rPr>
              <a:t>, </a:t>
            </a:r>
            <a:r>
              <a:rPr lang="el-GR" sz="2000">
                <a:latin typeface="Garamond" panose="02020404030301010803" pitchFamily="18" charset="0"/>
              </a:rPr>
              <a:t>β</a:t>
            </a:r>
            <a:r>
              <a:rPr lang="en-US" sz="2000">
                <a:latin typeface="Garamond" panose="02020404030301010803" pitchFamily="18" charset="0"/>
              </a:rPr>
              <a:t>, </a:t>
            </a:r>
            <a:r>
              <a:rPr lang="el-GR" sz="2000">
                <a:latin typeface="Garamond" panose="02020404030301010803" pitchFamily="18" charset="0"/>
              </a:rPr>
              <a:t>γ</a:t>
            </a:r>
            <a:r>
              <a:rPr lang="en-US" sz="2000">
                <a:latin typeface="Garamond" panose="02020404030301010803" pitchFamily="18" charset="0"/>
              </a:rPr>
              <a:t>) </a:t>
            </a:r>
          </a:p>
          <a:p>
            <a:r>
              <a:rPr lang="en-US" sz="2000">
                <a:latin typeface="Garamond" panose="02020404030301010803" pitchFamily="18" charset="0"/>
              </a:rPr>
              <a:t>      </a:t>
            </a:r>
            <a:r>
              <a:rPr lang="en-US" sz="2000">
                <a:highlight>
                  <a:srgbClr val="00FFFF"/>
                </a:highlight>
                <a:latin typeface="Garamond" panose="02020404030301010803" pitchFamily="18" charset="0"/>
              </a:rPr>
              <a:t>A world of Anthromes</a:t>
            </a:r>
          </a:p>
          <a:p>
            <a:endParaRPr lang="en-US" sz="2000">
              <a:latin typeface="Garamond" panose="02020404030301010803" pitchFamily="18" charset="0"/>
            </a:endParaRPr>
          </a:p>
          <a:p>
            <a:r>
              <a:rPr lang="en-US" sz="2000" b="1">
                <a:latin typeface="Garamond" panose="02020404030301010803" pitchFamily="18" charset="0"/>
              </a:rPr>
              <a:t>Toolbox</a:t>
            </a:r>
            <a:endParaRPr lang="en-US" sz="2000">
              <a:latin typeface="Garamond" panose="02020404030301010803" pitchFamily="18" charset="0"/>
            </a:endParaRPr>
          </a:p>
          <a:p>
            <a:r>
              <a:rPr lang="en-US" sz="2000">
                <a:latin typeface="Garamond" panose="02020404030301010803" pitchFamily="18" charset="0"/>
              </a:rPr>
              <a:t>       Richness &amp; Diversity</a:t>
            </a:r>
          </a:p>
          <a:p>
            <a:r>
              <a:rPr lang="en-US" sz="2000">
                <a:latin typeface="Garamond" panose="02020404030301010803" pitchFamily="18" charset="0"/>
              </a:rPr>
              <a:t>       Relations: SAR &amp; SAD</a:t>
            </a:r>
          </a:p>
          <a:p>
            <a:r>
              <a:rPr lang="en-US" sz="2000">
                <a:latin typeface="Garamond" panose="02020404030301010803" pitchFamily="18" charset="0"/>
              </a:rPr>
              <a:t>       Sustainable Harvest Events</a:t>
            </a:r>
          </a:p>
          <a:p>
            <a:endParaRPr lang="en-US" sz="2000">
              <a:latin typeface="Garamond" panose="02020404030301010803" pitchFamily="18" charset="0"/>
            </a:endParaRPr>
          </a:p>
          <a:p>
            <a:r>
              <a:rPr lang="en-US" sz="2000" b="1">
                <a:latin typeface="Garamond" panose="02020404030301010803" pitchFamily="18" charset="0"/>
              </a:rPr>
              <a:t>Future Research</a:t>
            </a:r>
          </a:p>
          <a:p>
            <a:r>
              <a:rPr lang="en-US" sz="2000">
                <a:latin typeface="Garamond" panose="02020404030301010803" pitchFamily="18" charset="0"/>
              </a:rPr>
              <a:t>        Traits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877465-1210-8846-93D7-3F47A3923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5</a:t>
            </a:fld>
            <a:endParaRPr lang="es-E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8DA14C-6C67-9E4B-96B5-500C9AB9F9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59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85"/>
    </mc:Choice>
    <mc:Fallback>
      <p:transition spd="slow" advTm="34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BFAB73-40F1-7C4E-BFBA-E3375980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6</a:t>
            </a:fld>
            <a:endParaRPr lang="es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54BF8B-859D-1748-8198-FBC9779A33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59" r="4859" b="16661"/>
          <a:stretch/>
        </p:blipFill>
        <p:spPr>
          <a:xfrm>
            <a:off x="899591" y="4213493"/>
            <a:ext cx="7344817" cy="1796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6C8F3C-F46D-DB49-A15C-1A3DF2FB87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9922" y="1198180"/>
            <a:ext cx="4044154" cy="29356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275AF-2B79-044C-AFBD-ABD7206FA3A2}"/>
              </a:ext>
            </a:extLst>
          </p:cNvPr>
          <p:cNvSpPr/>
          <p:nvPr/>
        </p:nvSpPr>
        <p:spPr>
          <a:xfrm>
            <a:off x="544747" y="404664"/>
            <a:ext cx="3671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Garamond" panose="02020404030301010803" pitchFamily="18" charset="0"/>
              </a:rPr>
              <a:t>A world of Anthromes </a:t>
            </a:r>
            <a:endParaRPr lang="en-US" sz="2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FA42E4-22E1-4541-A66A-040751D4EA5E}"/>
              </a:ext>
            </a:extLst>
          </p:cNvPr>
          <p:cNvSpPr/>
          <p:nvPr/>
        </p:nvSpPr>
        <p:spPr>
          <a:xfrm>
            <a:off x="7164288" y="405604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latin typeface="Garamond" panose="02020404030301010803" pitchFamily="18" charset="0"/>
              </a:rPr>
              <a:t>EMPRI</a:t>
            </a:r>
            <a:endParaRPr lang="en-US" sz="240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D3BE507-0412-0047-BF6D-1181DDBEB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71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81"/>
    </mc:Choice>
    <mc:Fallback>
      <p:transition spd="slow" advTm="69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B75F6F-5D69-E24E-A876-7DE41891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7</a:t>
            </a:fld>
            <a:endParaRPr lang="es-E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EF1E73-20F7-1D41-95C1-F8C3A5982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035" y="3036368"/>
            <a:ext cx="3611752" cy="2708814"/>
          </a:xfrm>
          <a:prstGeom prst="rect">
            <a:avLst/>
          </a:prstGeom>
        </p:spPr>
      </p:pic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7DFAEA60-F8E8-4449-83F8-C122BCF9ED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551426"/>
              </p:ext>
            </p:extLst>
          </p:nvPr>
        </p:nvGraphicFramePr>
        <p:xfrm>
          <a:off x="4844238" y="3036368"/>
          <a:ext cx="3417923" cy="2708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2" name="Imagen" r:id="rId8" imgW="15949206" imgH="12647619" progId="Word.Picture.8">
                  <p:embed/>
                </p:oleObj>
              </mc:Choice>
              <mc:Fallback>
                <p:oleObj name="Imagen" r:id="rId8" imgW="15949206" imgH="12647619" progId="Word.Picture.8">
                  <p:embed/>
                  <p:pic>
                    <p:nvPicPr>
                      <p:cNvPr id="3584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4238" y="3036368"/>
                        <a:ext cx="3417923" cy="27088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93">
            <a:extLst>
              <a:ext uri="{FF2B5EF4-FFF2-40B4-BE49-F238E27FC236}">
                <a16:creationId xmlns:a16="http://schemas.microsoft.com/office/drawing/2014/main" id="{0B45FCAB-FCD0-364C-820E-2360B715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6014912"/>
            <a:ext cx="8123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Garamond" charset="0"/>
              </a:rPr>
              <a:t>Jordi Garcia-Gonzalo, 2006: </a:t>
            </a:r>
            <a:r>
              <a:rPr lang="en-GB" altLang="en-US" sz="1200">
                <a:latin typeface="Garamond" charset="0"/>
              </a:rPr>
              <a:t>Optimisation of Forest Management under current and changing climate: a case study for a Finnish  Management Unit. IUFRO Conf. Climate Change, Palencia/Spain.</a:t>
            </a:r>
            <a:endParaRPr lang="de-DE" altLang="en-US" sz="1200">
              <a:latin typeface="Garamon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71BB6B-FF08-8A41-88B4-A2703A9323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7364"/>
          <a:stretch/>
        </p:blipFill>
        <p:spPr>
          <a:xfrm>
            <a:off x="1403648" y="372812"/>
            <a:ext cx="2640545" cy="255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4C6A02-7854-5548-886F-077C79ACB4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8135" y="372813"/>
            <a:ext cx="2475081" cy="25522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422886-AE57-B340-8F01-0B000295EB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852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198"/>
    </mc:Choice>
    <mc:Fallback>
      <p:transition spd="slow" advTm="13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2527FD4-7E69-0F44-B4C0-F9BB76A53055}"/>
              </a:ext>
            </a:extLst>
          </p:cNvPr>
          <p:cNvSpPr/>
          <p:nvPr/>
        </p:nvSpPr>
        <p:spPr>
          <a:xfrm>
            <a:off x="2092224" y="836712"/>
            <a:ext cx="4959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Sustaining Biodiversity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72F284-E590-3A42-81B5-F141AE998403}"/>
              </a:ext>
            </a:extLst>
          </p:cNvPr>
          <p:cNvSpPr/>
          <p:nvPr/>
        </p:nvSpPr>
        <p:spPr>
          <a:xfrm>
            <a:off x="2493892" y="2060848"/>
            <a:ext cx="41562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Garamond" panose="02020404030301010803" pitchFamily="18" charset="0"/>
              </a:rPr>
              <a:t>Perspectives</a:t>
            </a:r>
            <a:endParaRPr lang="en-US" sz="2000">
              <a:latin typeface="Garamond" panose="02020404030301010803" pitchFamily="18" charset="0"/>
            </a:endParaRPr>
          </a:p>
          <a:p>
            <a:r>
              <a:rPr lang="en-US" sz="2000">
                <a:latin typeface="Garamond" panose="02020404030301010803" pitchFamily="18" charset="0"/>
              </a:rPr>
              <a:t>      Whittaker’s Hierarchy (</a:t>
            </a:r>
            <a:r>
              <a:rPr lang="el-GR" sz="2000">
                <a:latin typeface="Garamond" panose="02020404030301010803" pitchFamily="18" charset="0"/>
              </a:rPr>
              <a:t>α</a:t>
            </a:r>
            <a:r>
              <a:rPr lang="en-US" sz="2000">
                <a:latin typeface="Garamond" panose="02020404030301010803" pitchFamily="18" charset="0"/>
              </a:rPr>
              <a:t>, </a:t>
            </a:r>
            <a:r>
              <a:rPr lang="el-GR" sz="2000">
                <a:latin typeface="Garamond" panose="02020404030301010803" pitchFamily="18" charset="0"/>
              </a:rPr>
              <a:t>β</a:t>
            </a:r>
            <a:r>
              <a:rPr lang="en-US" sz="2000">
                <a:latin typeface="Garamond" panose="02020404030301010803" pitchFamily="18" charset="0"/>
              </a:rPr>
              <a:t>, </a:t>
            </a:r>
            <a:r>
              <a:rPr lang="el-GR" sz="2000">
                <a:latin typeface="Garamond" panose="02020404030301010803" pitchFamily="18" charset="0"/>
              </a:rPr>
              <a:t>γ</a:t>
            </a:r>
            <a:r>
              <a:rPr lang="en-US" sz="2000">
                <a:latin typeface="Garamond" panose="02020404030301010803" pitchFamily="18" charset="0"/>
              </a:rPr>
              <a:t>) </a:t>
            </a:r>
          </a:p>
          <a:p>
            <a:r>
              <a:rPr lang="en-US" sz="2000">
                <a:latin typeface="Garamond" panose="02020404030301010803" pitchFamily="18" charset="0"/>
              </a:rPr>
              <a:t>      A world of Anthromes</a:t>
            </a:r>
            <a:endParaRPr lang="en-US" sz="2000">
              <a:highlight>
                <a:srgbClr val="00FFFF"/>
              </a:highlight>
              <a:latin typeface="Garamond" panose="02020404030301010803" pitchFamily="18" charset="0"/>
            </a:endParaRPr>
          </a:p>
          <a:p>
            <a:endParaRPr lang="en-US" sz="2000">
              <a:latin typeface="Garamond" panose="02020404030301010803" pitchFamily="18" charset="0"/>
            </a:endParaRPr>
          </a:p>
          <a:p>
            <a:r>
              <a:rPr lang="en-US" sz="2000" b="1">
                <a:latin typeface="Garamond" panose="02020404030301010803" pitchFamily="18" charset="0"/>
              </a:rPr>
              <a:t>Toolbox</a:t>
            </a:r>
            <a:endParaRPr lang="en-US" sz="2000">
              <a:latin typeface="Garamond" panose="02020404030301010803" pitchFamily="18" charset="0"/>
            </a:endParaRPr>
          </a:p>
          <a:p>
            <a:r>
              <a:rPr lang="en-US" sz="2000">
                <a:latin typeface="Garamond" panose="02020404030301010803" pitchFamily="18" charset="0"/>
              </a:rPr>
              <a:t>       </a:t>
            </a:r>
            <a:r>
              <a:rPr lang="en-US" sz="2000">
                <a:highlight>
                  <a:srgbClr val="00FFFF"/>
                </a:highlight>
                <a:latin typeface="Garamond" panose="02020404030301010803" pitchFamily="18" charset="0"/>
              </a:rPr>
              <a:t>Richness &amp; Diversity</a:t>
            </a:r>
          </a:p>
          <a:p>
            <a:r>
              <a:rPr lang="en-US" sz="2000">
                <a:latin typeface="Garamond" panose="02020404030301010803" pitchFamily="18" charset="0"/>
              </a:rPr>
              <a:t>       Relations: SAR &amp; SAD  </a:t>
            </a:r>
          </a:p>
          <a:p>
            <a:r>
              <a:rPr lang="en-US" sz="2000">
                <a:latin typeface="Garamond" panose="02020404030301010803" pitchFamily="18" charset="0"/>
              </a:rPr>
              <a:t>       Sustainable Harvest Events</a:t>
            </a:r>
          </a:p>
          <a:p>
            <a:endParaRPr lang="en-US" sz="2000">
              <a:latin typeface="Garamond" panose="02020404030301010803" pitchFamily="18" charset="0"/>
            </a:endParaRPr>
          </a:p>
          <a:p>
            <a:r>
              <a:rPr lang="en-US" sz="2000" b="1">
                <a:latin typeface="Garamond" panose="02020404030301010803" pitchFamily="18" charset="0"/>
              </a:rPr>
              <a:t>Future Research</a:t>
            </a:r>
          </a:p>
          <a:p>
            <a:r>
              <a:rPr lang="en-US" sz="2000">
                <a:latin typeface="Garamond" panose="02020404030301010803" pitchFamily="18" charset="0"/>
              </a:rPr>
              <a:t>        Traits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877465-1210-8846-93D7-3F47A3923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8</a:t>
            </a:fld>
            <a:endParaRPr lang="es-E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620EF7-9711-2042-9632-B4B4B09266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193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03"/>
    </mc:Choice>
    <mc:Fallback>
      <p:transition spd="slow" advTm="21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63F4A-C965-C249-9D04-7BCD1D67FD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83" r="29749"/>
          <a:stretch/>
        </p:blipFill>
        <p:spPr>
          <a:xfrm>
            <a:off x="3316975" y="3558196"/>
            <a:ext cx="2304256" cy="280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D1942F-6BEF-5748-A4CC-111FEEFB68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9" t="572" r="29692" b="-572"/>
          <a:stretch/>
        </p:blipFill>
        <p:spPr>
          <a:xfrm>
            <a:off x="6159342" y="3477500"/>
            <a:ext cx="2339752" cy="7493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1C9F53C-A003-EC40-A5AC-B93215E6E2F6}"/>
              </a:ext>
            </a:extLst>
          </p:cNvPr>
          <p:cNvGrpSpPr/>
          <p:nvPr/>
        </p:nvGrpSpPr>
        <p:grpSpPr>
          <a:xfrm>
            <a:off x="611560" y="728423"/>
            <a:ext cx="7586722" cy="2622284"/>
            <a:chOff x="611560" y="728423"/>
            <a:chExt cx="7586722" cy="26222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6953C6-C1B9-4640-A579-D6CEED437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78720" y="1478499"/>
              <a:ext cx="1872208" cy="187220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023DF4-D99D-B949-A4BB-665FA655A728}"/>
                </a:ext>
              </a:extLst>
            </p:cNvPr>
            <p:cNvSpPr/>
            <p:nvPr/>
          </p:nvSpPr>
          <p:spPr>
            <a:xfrm>
              <a:off x="4081817" y="728423"/>
              <a:ext cx="77457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kern="100">
                  <a:solidFill>
                    <a:srgbClr val="000000"/>
                  </a:solidFill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China</a:t>
              </a:r>
            </a:p>
            <a:p>
              <a:pPr algn="ctr"/>
              <a:r>
                <a:rPr lang="en-US" b="1" kern="100">
                  <a:solidFill>
                    <a:srgbClr val="000000"/>
                  </a:solidFill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S=21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A039C4-24C0-D345-A526-0E79E1755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6074" y="1478499"/>
              <a:ext cx="1872208" cy="187220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B23FE69-E393-5D44-9A2C-DB6017A997B1}"/>
                </a:ext>
              </a:extLst>
            </p:cNvPr>
            <p:cNvSpPr/>
            <p:nvPr/>
          </p:nvSpPr>
          <p:spPr>
            <a:xfrm>
              <a:off x="6783588" y="751913"/>
              <a:ext cx="10912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kern="100">
                  <a:solidFill>
                    <a:srgbClr val="000000"/>
                  </a:solidFill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Germany</a:t>
              </a:r>
            </a:p>
            <a:p>
              <a:pPr algn="ctr"/>
              <a:r>
                <a:rPr lang="en-US" b="1" kern="100">
                  <a:solidFill>
                    <a:srgbClr val="000000"/>
                  </a:solidFill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S=3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D8B93A-D456-124A-B998-D1E3A465F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1560" y="1478499"/>
              <a:ext cx="1872208" cy="187220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89C0D3-02E8-0543-8AF3-AD42E02C1411}"/>
                </a:ext>
              </a:extLst>
            </p:cNvPr>
            <p:cNvSpPr/>
            <p:nvPr/>
          </p:nvSpPr>
          <p:spPr>
            <a:xfrm>
              <a:off x="1089846" y="751912"/>
              <a:ext cx="9156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kern="100">
                  <a:solidFill>
                    <a:srgbClr val="000000"/>
                  </a:solidFill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Mexico</a:t>
              </a:r>
            </a:p>
            <a:p>
              <a:pPr algn="ctr"/>
              <a:r>
                <a:rPr lang="en-US" b="1" kern="100">
                  <a:solidFill>
                    <a:srgbClr val="000000"/>
                  </a:solidFill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S=10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BD565-1140-3E4E-B7EA-B0683592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8679F-9DE7-0D46-BEBD-2ED6DFFB06CC}" type="slidenum">
              <a:rPr lang="es-ES" smtClean="0"/>
              <a:t>9</a:t>
            </a:fld>
            <a:endParaRPr lang="es-E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B9FC55-8CF6-9C44-80B9-548A51978335}"/>
              </a:ext>
            </a:extLst>
          </p:cNvPr>
          <p:cNvSpPr/>
          <p:nvPr/>
        </p:nvSpPr>
        <p:spPr>
          <a:xfrm>
            <a:off x="3387524" y="6208010"/>
            <a:ext cx="2163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ighlight>
                  <a:srgbClr val="00FFFF"/>
                </a:highlight>
              </a:rPr>
              <a:t>7_PlotSummary.docx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59DEF4-8C4F-5B48-8537-6FFC9956DDF2}"/>
              </a:ext>
            </a:extLst>
          </p:cNvPr>
          <p:cNvGrpSpPr/>
          <p:nvPr/>
        </p:nvGrpSpPr>
        <p:grpSpPr>
          <a:xfrm>
            <a:off x="539552" y="3477500"/>
            <a:ext cx="2016224" cy="2548332"/>
            <a:chOff x="539552" y="3477500"/>
            <a:chExt cx="2016224" cy="25483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4F2AFB-1891-9047-A87A-5825A5BDA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2769" r="33308"/>
            <a:stretch/>
          </p:blipFill>
          <p:spPr>
            <a:xfrm>
              <a:off x="539552" y="3477500"/>
              <a:ext cx="2016224" cy="15494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8DD0CA-AA7A-6748-9ED2-5D00DB1CCEFA}"/>
                </a:ext>
              </a:extLst>
            </p:cNvPr>
            <p:cNvSpPr/>
            <p:nvPr/>
          </p:nvSpPr>
          <p:spPr>
            <a:xfrm>
              <a:off x="870234" y="5379501"/>
              <a:ext cx="10775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kern="100">
                  <a:solidFill>
                    <a:srgbClr val="000000"/>
                  </a:solidFill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Richness</a:t>
              </a:r>
            </a:p>
            <a:p>
              <a:pPr algn="ctr"/>
              <a:r>
                <a:rPr lang="en-US" b="1" kern="100">
                  <a:solidFill>
                    <a:srgbClr val="000000"/>
                  </a:solidFill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 </a:t>
              </a:r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F104C3-4A38-7E4E-811D-D3E145C14DC5}"/>
              </a:ext>
            </a:extLst>
          </p:cNvPr>
          <p:cNvGrpSpPr/>
          <p:nvPr/>
        </p:nvGrpSpPr>
        <p:grpSpPr>
          <a:xfrm>
            <a:off x="5969510" y="5296447"/>
            <a:ext cx="2304256" cy="924378"/>
            <a:chOff x="5969510" y="5296447"/>
            <a:chExt cx="2304256" cy="9243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7D7B3C-42B9-894E-A4D5-7045FED37B92}"/>
                </a:ext>
              </a:extLst>
            </p:cNvPr>
            <p:cNvSpPr/>
            <p:nvPr/>
          </p:nvSpPr>
          <p:spPr>
            <a:xfrm>
              <a:off x="6590402" y="5296447"/>
              <a:ext cx="10655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kern="100">
                  <a:solidFill>
                    <a:srgbClr val="000000"/>
                  </a:solidFill>
                  <a:latin typeface="garamond" panose="02020404030301010803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Diversity</a:t>
              </a:r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E119C2-016D-6D44-90E8-631310B88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23117" b="40224"/>
            <a:stretch/>
          </p:blipFill>
          <p:spPr>
            <a:xfrm>
              <a:off x="5969510" y="5647801"/>
              <a:ext cx="2304256" cy="573024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618B7E-A3D9-0640-B8C5-89C1ECD8FE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77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97"/>
    </mc:Choice>
    <mc:Fallback>
      <p:transition spd="slow" advTm="121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6.4|6.1|5.9|8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15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5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6.4|6.1|5.9|8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2.5|8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6.4|6.1|5.9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1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6.4|6.1|5.9|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6.4|6.1|5.9|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8|24.2|4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6.4|6.1|5.9|8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8.5|7.1|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25.5|22.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6467</TotalTime>
  <Words>1172</Words>
  <Application>Microsoft Macintosh PowerPoint</Application>
  <PresentationFormat>On-screen Show (4:3)</PresentationFormat>
  <Paragraphs>321</Paragraphs>
  <Slides>28</Slides>
  <Notes>24</Notes>
  <HiddenSlides>0</HiddenSlides>
  <MMClips>28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garamond</vt:lpstr>
      <vt:lpstr>garamond</vt:lpstr>
      <vt:lpstr>Times New Roman</vt:lpstr>
      <vt:lpstr>Tema de Office</vt:lpstr>
      <vt:lpstr>Imagen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Klaus Gadow</dc:creator>
  <cp:lastModifiedBy>Klaus von Gadow</cp:lastModifiedBy>
  <cp:revision>1542</cp:revision>
  <dcterms:created xsi:type="dcterms:W3CDTF">2014-02-21T11:01:06Z</dcterms:created>
  <dcterms:modified xsi:type="dcterms:W3CDTF">2021-04-11T06:07:44Z</dcterms:modified>
</cp:coreProperties>
</file>