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41" r:id="rId3"/>
    <p:sldId id="347" r:id="rId4"/>
    <p:sldId id="348" r:id="rId5"/>
    <p:sldId id="356" r:id="rId6"/>
    <p:sldId id="333" r:id="rId7"/>
    <p:sldId id="335" r:id="rId8"/>
    <p:sldId id="343" r:id="rId9"/>
    <p:sldId id="357" r:id="rId10"/>
    <p:sldId id="352" r:id="rId11"/>
    <p:sldId id="354" r:id="rId12"/>
    <p:sldId id="355" r:id="rId13"/>
    <p:sldId id="358" r:id="rId14"/>
    <p:sldId id="345" r:id="rId15"/>
    <p:sldId id="346" r:id="rId16"/>
    <p:sldId id="359" r:id="rId17"/>
    <p:sldId id="330"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CC"/>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7891" autoAdjust="0"/>
  </p:normalViewPr>
  <p:slideViewPr>
    <p:cSldViewPr>
      <p:cViewPr varScale="1">
        <p:scale>
          <a:sx n="69" d="100"/>
          <a:sy n="69" d="100"/>
        </p:scale>
        <p:origin x="127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6FB46-281A-4867-804C-D222E8F54131}" type="datetimeFigureOut">
              <a:rPr lang="en-ZA" smtClean="0"/>
              <a:pPr/>
              <a:t>2018/06/29</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72533-A39F-4701-9DA5-F3BBA4FB36F7}" type="slidenum">
              <a:rPr lang="en-ZA" smtClean="0"/>
              <a:pPr/>
              <a:t>‹#›</a:t>
            </a:fld>
            <a:endParaRPr lang="en-ZA" dirty="0"/>
          </a:p>
        </p:txBody>
      </p:sp>
    </p:spTree>
    <p:extLst>
      <p:ext uri="{BB962C8B-B14F-4D97-AF65-F5344CB8AC3E}">
        <p14:creationId xmlns:p14="http://schemas.microsoft.com/office/powerpoint/2010/main" val="37072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DB72533-A39F-4701-9DA5-F3BBA4FB36F7}" type="slidenum">
              <a:rPr lang="en-ZA" smtClean="0"/>
              <a:pPr/>
              <a:t>4</a:t>
            </a:fld>
            <a:endParaRPr lang="en-ZA" dirty="0"/>
          </a:p>
        </p:txBody>
      </p:sp>
    </p:spTree>
    <p:extLst>
      <p:ext uri="{BB962C8B-B14F-4D97-AF65-F5344CB8AC3E}">
        <p14:creationId xmlns:p14="http://schemas.microsoft.com/office/powerpoint/2010/main" val="250524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ZA" sz="2400" b="0" i="0" u="none" strike="noStrike" kern="1200" cap="none" spc="0" normalizeH="0" baseline="0" noProof="0" dirty="0" smtClean="0">
                <a:ln>
                  <a:noFill/>
                </a:ln>
                <a:solidFill>
                  <a:prstClr val="black"/>
                </a:solidFill>
                <a:effectLst/>
                <a:uLnTx/>
                <a:uFillTx/>
                <a:latin typeface="+mn-lt"/>
              </a:rPr>
              <a:t>Examples?</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ZA" sz="2400" b="0" i="0" u="none" strike="noStrike" kern="1200" cap="none" spc="0" normalizeH="0" baseline="0" noProof="0" dirty="0" smtClean="0">
                <a:ln>
                  <a:noFill/>
                </a:ln>
                <a:solidFill>
                  <a:prstClr val="black"/>
                </a:solidFill>
                <a:effectLst/>
                <a:uLnTx/>
                <a:uFillTx/>
                <a:latin typeface="+mn-lt"/>
              </a:rPr>
              <a:t>Someone who has been unfairly dismissed because she was wrongfully accused of stealing? NOT strategic litigation therefore  while assisting HER will benefit her, it would not have a lasting impact</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ZA" sz="2400" b="0" i="0" u="none" strike="noStrike" kern="1200" cap="none" spc="0" normalizeH="0" baseline="0" noProof="0" dirty="0" smtClean="0">
                <a:ln>
                  <a:noFill/>
                </a:ln>
                <a:solidFill>
                  <a:prstClr val="black"/>
                </a:solidFill>
                <a:effectLst/>
                <a:uLnTx/>
                <a:uFillTx/>
                <a:latin typeface="+mn-lt"/>
              </a:rPr>
              <a:t>Someone who has been unfairly dismissed because her boss found out she was HIV+ ? YES therefore it could lead to policy change- confirm that HIV discrimination is wrong </a:t>
            </a:r>
            <a:r>
              <a:rPr kumimoji="0" lang="en-ZA" sz="2400" b="0" i="0" u="none" strike="noStrike" kern="1200" cap="none" spc="0" normalizeH="0" baseline="0" noProof="0" dirty="0" err="1" smtClean="0">
                <a:ln>
                  <a:noFill/>
                </a:ln>
                <a:solidFill>
                  <a:prstClr val="black"/>
                </a:solidFill>
                <a:effectLst/>
                <a:uLnTx/>
                <a:uFillTx/>
                <a:latin typeface="+mn-lt"/>
              </a:rPr>
              <a:t>eg</a:t>
            </a:r>
            <a:r>
              <a:rPr kumimoji="0" lang="en-ZA" sz="2400" b="0" i="0" u="none" strike="noStrike" kern="1200" cap="none" spc="0" normalizeH="0" baseline="0" noProof="0" dirty="0" smtClean="0">
                <a:ln>
                  <a:noFill/>
                </a:ln>
                <a:solidFill>
                  <a:prstClr val="black"/>
                </a:solidFill>
                <a:effectLst/>
                <a:uLnTx/>
                <a:uFillTx/>
                <a:latin typeface="+mn-lt"/>
              </a:rPr>
              <a:t> Hoffman in SA</a:t>
            </a:r>
          </a:p>
          <a:p>
            <a:pPr>
              <a:buNone/>
            </a:pPr>
            <a:r>
              <a:rPr lang="en-ZA" sz="1200" dirty="0" smtClean="0"/>
              <a:t>*NOTE : Now in SA someone who is dismissed based on being HIV+ and challenges it is NOT  strategic litigation</a:t>
            </a:r>
          </a:p>
          <a:p>
            <a:pPr>
              <a:buFont typeface="Wingdings" pitchFamily="2" charset="2"/>
              <a:buChar char="v"/>
            </a:pPr>
            <a:r>
              <a:rPr lang="en-ZA" sz="1200" dirty="0" smtClean="0"/>
              <a:t>Therefore Hoffman CLARIFIED the law relating to discrimination</a:t>
            </a:r>
          </a:p>
          <a:p>
            <a:pPr>
              <a:buNone/>
            </a:pPr>
            <a:r>
              <a:rPr lang="en-ZA" sz="1200" dirty="0" smtClean="0"/>
              <a:t>        - i.e had an impact far beyond his case</a:t>
            </a:r>
          </a:p>
          <a:p>
            <a:endParaRPr lang="en-US" dirty="0"/>
          </a:p>
        </p:txBody>
      </p:sp>
      <p:sp>
        <p:nvSpPr>
          <p:cNvPr id="4" name="Slide Number Placeholder 3"/>
          <p:cNvSpPr>
            <a:spLocks noGrp="1"/>
          </p:cNvSpPr>
          <p:nvPr>
            <p:ph type="sldNum" sz="quarter" idx="10"/>
          </p:nvPr>
        </p:nvSpPr>
        <p:spPr/>
        <p:txBody>
          <a:bodyPr/>
          <a:lstStyle/>
          <a:p>
            <a:fld id="{D757CACB-AD1E-4E98-8632-1BF8B8FF4027}" type="slidenum">
              <a:rPr lang="en-US" smtClean="0"/>
              <a:pPr/>
              <a:t>6</a:t>
            </a:fld>
            <a:endParaRPr lang="en-US"/>
          </a:p>
        </p:txBody>
      </p:sp>
    </p:spTree>
    <p:extLst>
      <p:ext uri="{BB962C8B-B14F-4D97-AF65-F5344CB8AC3E}">
        <p14:creationId xmlns:p14="http://schemas.microsoft.com/office/powerpoint/2010/main" val="331372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113824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200829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112695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9711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160996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416341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393518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1467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102158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105497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C4F73-7A61-489B-A9F1-EACF86F00E66}" type="datetimeFigureOut">
              <a:rPr lang="en-US" smtClean="0"/>
              <a:pPr/>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85044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C4F73-7A61-489B-A9F1-EACF86F00E66}" type="datetimeFigureOut">
              <a:rPr lang="en-US" smtClean="0"/>
              <a:pPr/>
              <a:t>6/29/2018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20F7E-DEC2-43F6-9A95-6FA68AE261DF}" type="slidenum">
              <a:rPr lang="en-US" smtClean="0"/>
              <a:pPr/>
              <a:t>‹#›</a:t>
            </a:fld>
            <a:endParaRPr lang="en-US" dirty="0"/>
          </a:p>
        </p:txBody>
      </p:sp>
    </p:spTree>
    <p:extLst>
      <p:ext uri="{BB962C8B-B14F-4D97-AF65-F5344CB8AC3E}">
        <p14:creationId xmlns:p14="http://schemas.microsoft.com/office/powerpoint/2010/main" val="170858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outhernafricalitigationcentre.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298" y="152400"/>
            <a:ext cx="8915403" cy="1733550"/>
            <a:chOff x="-3" y="0"/>
            <a:chExt cx="9144001" cy="1885950"/>
          </a:xfrm>
        </p:grpSpPr>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505" r="13920" b="35384"/>
            <a:stretch/>
          </p:blipFill>
          <p:spPr bwMode="auto">
            <a:xfrm>
              <a:off x="-3" y="0"/>
              <a:ext cx="9144001"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3526" y="583803"/>
              <a:ext cx="2861890" cy="71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2" y="2286000"/>
            <a:ext cx="9144000" cy="5386090"/>
          </a:xfrm>
          <a:prstGeom prst="rect">
            <a:avLst/>
          </a:prstGeom>
          <a:noFill/>
        </p:spPr>
        <p:txBody>
          <a:bodyPr wrap="square" rtlCol="0">
            <a:spAutoFit/>
          </a:bodyPr>
          <a:lstStyle/>
          <a:p>
            <a:pPr algn="ctr"/>
            <a:r>
              <a:rPr lang="en-US" sz="4000" b="1" dirty="0" smtClean="0">
                <a:latin typeface="+mj-lt"/>
              </a:rPr>
              <a:t>Lessons from litigating for Sexual and Reproductive Health Rights In Southern Africa</a:t>
            </a:r>
          </a:p>
          <a:p>
            <a:pPr algn="ctr"/>
            <a:r>
              <a:rPr lang="en-US" sz="3600" b="1" dirty="0" smtClean="0">
                <a:latin typeface="+mj-lt"/>
              </a:rPr>
              <a:t>Presentation at Regional colloquium on The Role of Regional/Sub-regional Human rights Bodies In Advancing SRHR in Africa</a:t>
            </a:r>
          </a:p>
          <a:p>
            <a:pPr algn="ctr"/>
            <a:endParaRPr lang="en-US" sz="4000" b="1" dirty="0" smtClean="0">
              <a:latin typeface="+mj-lt"/>
            </a:endParaRPr>
          </a:p>
          <a:p>
            <a:pPr algn="ctr"/>
            <a:endParaRPr lang="en-US" sz="2400" dirty="0" smtClean="0"/>
          </a:p>
          <a:p>
            <a:pPr algn="ctr"/>
            <a:endParaRPr lang="en-US" sz="2400" b="1" dirty="0" smtClean="0">
              <a:latin typeface="+mj-lt"/>
            </a:endParaRPr>
          </a:p>
          <a:p>
            <a:pPr algn="ctr"/>
            <a:r>
              <a:rPr lang="en-US" sz="2400" b="1" dirty="0" smtClean="0">
                <a:latin typeface="+mj-lt"/>
              </a:rPr>
              <a:t> </a:t>
            </a:r>
            <a:endParaRPr lang="en-US" sz="2400" b="1" dirty="0">
              <a:latin typeface="+mj-lt"/>
            </a:endParaRPr>
          </a:p>
        </p:txBody>
      </p:sp>
      <p:sp>
        <p:nvSpPr>
          <p:cNvPr id="13" name="TextBox 12"/>
          <p:cNvSpPr txBox="1"/>
          <p:nvPr/>
        </p:nvSpPr>
        <p:spPr>
          <a:xfrm>
            <a:off x="114298" y="6172200"/>
            <a:ext cx="8915403" cy="553998"/>
          </a:xfrm>
          <a:prstGeom prst="rect">
            <a:avLst/>
          </a:prstGeom>
          <a:solidFill>
            <a:srgbClr val="800000"/>
          </a:solidFill>
          <a:ln w="19050">
            <a:solidFill>
              <a:schemeClr val="accent2"/>
            </a:solidFill>
          </a:ln>
        </p:spPr>
        <p:txBody>
          <a:bodyPr wrap="square" rtlCol="0">
            <a:spAutoFit/>
          </a:bodyPr>
          <a:lstStyle/>
          <a:p>
            <a:pPr algn="ctr"/>
            <a:r>
              <a:rPr lang="en-US" sz="1000" b="1" dirty="0" smtClean="0">
                <a:solidFill>
                  <a:schemeClr val="bg1"/>
                </a:solidFill>
              </a:rPr>
              <a:t>Southern Africa Litigation Centre</a:t>
            </a:r>
          </a:p>
          <a:p>
            <a:pPr algn="ctr"/>
            <a:r>
              <a:rPr lang="en-US" sz="1000" b="1" dirty="0" smtClean="0">
                <a:solidFill>
                  <a:schemeClr val="bg1"/>
                </a:solidFill>
              </a:rPr>
              <a:t>T: +27 (0) 11 587 5065          f: +27 (0) 11 587 5099</a:t>
            </a:r>
          </a:p>
          <a:p>
            <a:pPr algn="ctr"/>
            <a:r>
              <a:rPr lang="en-US" sz="1000" b="1" dirty="0" smtClean="0">
                <a:solidFill>
                  <a:schemeClr val="bg1"/>
                </a:solidFill>
              </a:rPr>
              <a:t>www.southernafricalitigationcentre.org</a:t>
            </a:r>
            <a:endParaRPr lang="en-US" sz="1000" b="1" dirty="0">
              <a:solidFill>
                <a:schemeClr val="bg1"/>
              </a:solidFill>
            </a:endParaRPr>
          </a:p>
        </p:txBody>
      </p:sp>
    </p:spTree>
    <p:extLst>
      <p:ext uri="{BB962C8B-B14F-4D97-AF65-F5344CB8AC3E}">
        <p14:creationId xmlns:p14="http://schemas.microsoft.com/office/powerpoint/2010/main" val="9127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93802"/>
            <a:ext cx="6683765" cy="665393"/>
          </a:xfrm>
        </p:spPr>
        <p:txBody>
          <a:bodyPr>
            <a:normAutofit fontScale="90000"/>
          </a:bodyPr>
          <a:lstStyle/>
          <a:p>
            <a:pPr algn="l"/>
            <a:r>
              <a:rPr lang="en-ZA" b="1" dirty="0" smtClean="0">
                <a:solidFill>
                  <a:srgbClr val="C00000"/>
                </a:solidFill>
              </a:rPr>
              <a:t>CASES</a:t>
            </a:r>
            <a:endParaRPr lang="en-ZA" b="1" dirty="0">
              <a:solidFill>
                <a:srgbClr val="C00000"/>
              </a:solidFill>
            </a:endParaRPr>
          </a:p>
        </p:txBody>
      </p:sp>
      <p:sp>
        <p:nvSpPr>
          <p:cNvPr id="3" name="Content Placeholder 2"/>
          <p:cNvSpPr>
            <a:spLocks noGrp="1"/>
          </p:cNvSpPr>
          <p:nvPr>
            <p:ph idx="1"/>
          </p:nvPr>
        </p:nvSpPr>
        <p:spPr>
          <a:xfrm>
            <a:off x="1101824" y="1829360"/>
            <a:ext cx="6256407" cy="3917240"/>
          </a:xfrm>
        </p:spPr>
        <p:txBody>
          <a:bodyPr>
            <a:normAutofit fontScale="25000" lnSpcReduction="20000"/>
          </a:bodyPr>
          <a:lstStyle/>
          <a:p>
            <a:pPr marL="0" indent="0">
              <a:buNone/>
            </a:pPr>
            <a:endParaRPr lang="en-ZA" sz="2400" b="1" dirty="0">
              <a:solidFill>
                <a:schemeClr val="accent3">
                  <a:lumMod val="75000"/>
                </a:schemeClr>
              </a:solidFill>
            </a:endParaRPr>
          </a:p>
          <a:p>
            <a:pPr lvl="1"/>
            <a:r>
              <a:rPr lang="en-ZA" sz="5600" b="1" dirty="0" smtClean="0">
                <a:solidFill>
                  <a:schemeClr val="accent1">
                    <a:lumMod val="75000"/>
                  </a:schemeClr>
                </a:solidFill>
              </a:rPr>
              <a:t>Malawi:</a:t>
            </a:r>
            <a:r>
              <a:rPr lang="en-ZA" sz="5600" dirty="0" smtClean="0"/>
              <a:t> </a:t>
            </a:r>
            <a:r>
              <a:rPr lang="en-ZA" sz="5600" i="1" dirty="0" err="1" smtClean="0">
                <a:solidFill>
                  <a:srgbClr val="FF0000"/>
                </a:solidFill>
              </a:rPr>
              <a:t>Olika</a:t>
            </a:r>
            <a:r>
              <a:rPr lang="en-ZA" sz="5600" i="1" dirty="0" smtClean="0">
                <a:solidFill>
                  <a:srgbClr val="FF0000"/>
                </a:solidFill>
              </a:rPr>
              <a:t> </a:t>
            </a:r>
            <a:r>
              <a:rPr lang="en-ZA" sz="5600" i="1" dirty="0" err="1" smtClean="0">
                <a:solidFill>
                  <a:srgbClr val="FF0000"/>
                </a:solidFill>
              </a:rPr>
              <a:t>Nkoma</a:t>
            </a:r>
            <a:r>
              <a:rPr lang="en-ZA" sz="5600" i="1" dirty="0" smtClean="0">
                <a:solidFill>
                  <a:srgbClr val="FF0000"/>
                </a:solidFill>
              </a:rPr>
              <a:t> and 13 Others v Child Protection Team</a:t>
            </a:r>
            <a:endParaRPr lang="en-ZA" sz="5600" i="1" dirty="0">
              <a:solidFill>
                <a:srgbClr val="FF0000"/>
              </a:solidFill>
            </a:endParaRPr>
          </a:p>
          <a:p>
            <a:pPr lvl="2"/>
            <a:r>
              <a:rPr lang="en-ZA" sz="5600" dirty="0"/>
              <a:t>Case challenging the arrest and detention of a group of pregnant learners. Judgment pending-SALC engaged in extensive research on the current learner pregnancy management policy at the same time</a:t>
            </a:r>
          </a:p>
          <a:p>
            <a:pPr lvl="2"/>
            <a:r>
              <a:rPr lang="en-ZA" sz="5600" dirty="0"/>
              <a:t>Resulted in SALC being able to provide input into current policy reform </a:t>
            </a:r>
            <a:r>
              <a:rPr lang="en-ZA" sz="5600" dirty="0" smtClean="0"/>
              <a:t>processes</a:t>
            </a:r>
            <a:endParaRPr lang="en-ZA" sz="5600" dirty="0" smtClean="0">
              <a:solidFill>
                <a:srgbClr val="FF0000"/>
              </a:solidFill>
            </a:endParaRPr>
          </a:p>
          <a:p>
            <a:pPr lvl="2"/>
            <a:endParaRPr lang="en-ZA" sz="5600" dirty="0"/>
          </a:p>
          <a:p>
            <a:pPr lvl="1"/>
            <a:r>
              <a:rPr lang="en-ZA" sz="5600" b="1" dirty="0">
                <a:solidFill>
                  <a:schemeClr val="accent1">
                    <a:lumMod val="75000"/>
                  </a:schemeClr>
                </a:solidFill>
              </a:rPr>
              <a:t>Swaziland: </a:t>
            </a:r>
            <a:r>
              <a:rPr lang="en-ZA" sz="5600" dirty="0"/>
              <a:t>Case challenging coerced sterilisation of woman living with HIV, </a:t>
            </a:r>
            <a:r>
              <a:rPr lang="en-ZA" sz="5600" dirty="0">
                <a:solidFill>
                  <a:schemeClr val="accent3">
                    <a:lumMod val="50000"/>
                  </a:schemeClr>
                </a:solidFill>
              </a:rPr>
              <a:t>High Court</a:t>
            </a:r>
            <a:r>
              <a:rPr lang="en-ZA" sz="5600" dirty="0"/>
              <a:t>, State settled and paid compensation in January 2017.</a:t>
            </a:r>
          </a:p>
          <a:p>
            <a:pPr lvl="1"/>
            <a:r>
              <a:rPr lang="en-ZA" sz="5600" b="1" dirty="0">
                <a:solidFill>
                  <a:schemeClr val="accent1">
                    <a:lumMod val="75000"/>
                  </a:schemeClr>
                </a:solidFill>
              </a:rPr>
              <a:t>Zimbabwe:</a:t>
            </a:r>
            <a:r>
              <a:rPr lang="en-ZA" sz="5600" dirty="0"/>
              <a:t> </a:t>
            </a:r>
            <a:r>
              <a:rPr lang="en-ZA" sz="5600" i="1" dirty="0" err="1">
                <a:solidFill>
                  <a:srgbClr val="C00000"/>
                </a:solidFill>
              </a:rPr>
              <a:t>Mapingure</a:t>
            </a:r>
            <a:r>
              <a:rPr lang="en-ZA" sz="5600" i="1" dirty="0">
                <a:solidFill>
                  <a:srgbClr val="C00000"/>
                </a:solidFill>
              </a:rPr>
              <a:t> v Minister of Home Affairs</a:t>
            </a:r>
          </a:p>
          <a:p>
            <a:pPr lvl="2"/>
            <a:r>
              <a:rPr lang="en-ZA" sz="5600" dirty="0"/>
              <a:t>Case challenging government’s failure to provide emergency contraceptive and STI prophylaxis after rape, </a:t>
            </a:r>
            <a:r>
              <a:rPr lang="en-ZA" sz="5600" dirty="0">
                <a:solidFill>
                  <a:schemeClr val="accent3">
                    <a:lumMod val="50000"/>
                  </a:schemeClr>
                </a:solidFill>
              </a:rPr>
              <a:t>Supreme Court</a:t>
            </a:r>
            <a:r>
              <a:rPr lang="en-ZA" sz="5600" dirty="0"/>
              <a:t>, successful judgment in March 2014</a:t>
            </a:r>
            <a:r>
              <a:rPr lang="en-ZA" sz="5600" dirty="0" smtClean="0"/>
              <a:t>.</a:t>
            </a:r>
            <a:endParaRPr lang="en-ZA" sz="5600" dirty="0"/>
          </a:p>
          <a:p>
            <a:pPr lvl="1"/>
            <a:r>
              <a:rPr lang="en-ZA" sz="5600" dirty="0" err="1" smtClean="0">
                <a:solidFill>
                  <a:srgbClr val="0000CC"/>
                </a:solidFill>
              </a:rPr>
              <a:t>Lesotho:</a:t>
            </a:r>
            <a:r>
              <a:rPr lang="en-ZA" sz="5600" i="1" dirty="0" err="1" smtClean="0">
                <a:solidFill>
                  <a:srgbClr val="FF0000"/>
                </a:solidFill>
              </a:rPr>
              <a:t>Mokhele</a:t>
            </a:r>
            <a:r>
              <a:rPr lang="en-ZA" sz="5600" i="1" dirty="0" smtClean="0">
                <a:solidFill>
                  <a:srgbClr val="FF0000"/>
                </a:solidFill>
              </a:rPr>
              <a:t> and others v Commander, Lesotho defence forces and Others</a:t>
            </a:r>
          </a:p>
          <a:p>
            <a:pPr lvl="1">
              <a:buFont typeface="Arial" panose="020B0604020202020204" pitchFamily="34" charset="0"/>
              <a:buChar char="•"/>
            </a:pPr>
            <a:r>
              <a:rPr lang="en-ZA" sz="5600" dirty="0" smtClean="0"/>
              <a:t>Case challenging dismissal of female pregnant soldiers from the army on the grounds of contravening a Standing Order prohibiting pregnancy</a:t>
            </a:r>
            <a:endParaRPr lang="en-ZA" sz="5600" dirty="0"/>
          </a:p>
          <a:p>
            <a:pPr lvl="1"/>
            <a:endParaRPr lang="en-ZA"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782" y="1737464"/>
            <a:ext cx="1504625" cy="201512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5251" t="30278" r="-235251" b="-30278"/>
          <a:stretch/>
        </p:blipFill>
        <p:spPr>
          <a:xfrm>
            <a:off x="7011031" y="3787983"/>
            <a:ext cx="2980237" cy="4205575"/>
          </a:xfrm>
          <a:prstGeom prst="rect">
            <a:avLst/>
          </a:prstGeom>
        </p:spPr>
      </p:pic>
      <p:pic>
        <p:nvPicPr>
          <p:cNvPr id="7" name="Picture 6"/>
          <p:cNvPicPr>
            <a:picLocks noChangeAspect="1"/>
          </p:cNvPicPr>
          <p:nvPr/>
        </p:nvPicPr>
        <p:blipFill>
          <a:blip r:embed="rId4"/>
          <a:stretch>
            <a:fillRect/>
          </a:stretch>
        </p:blipFill>
        <p:spPr>
          <a:xfrm>
            <a:off x="7481782" y="3938907"/>
            <a:ext cx="1610683" cy="2919093"/>
          </a:xfrm>
          <a:prstGeom prst="rect">
            <a:avLst/>
          </a:prstGeom>
        </p:spPr>
      </p:pic>
    </p:spTree>
    <p:extLst>
      <p:ext uri="{BB962C8B-B14F-4D97-AF65-F5344CB8AC3E}">
        <p14:creationId xmlns:p14="http://schemas.microsoft.com/office/powerpoint/2010/main" val="3437186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903" y="495686"/>
            <a:ext cx="6683765" cy="665393"/>
          </a:xfrm>
        </p:spPr>
        <p:txBody>
          <a:bodyPr>
            <a:normAutofit fontScale="90000"/>
          </a:bodyPr>
          <a:lstStyle/>
          <a:p>
            <a:pPr algn="l"/>
            <a:r>
              <a:rPr lang="en-ZA" b="1" dirty="0" smtClean="0">
                <a:solidFill>
                  <a:srgbClr val="C00000"/>
                </a:solidFill>
              </a:rPr>
              <a:t>Cases cont..</a:t>
            </a:r>
            <a:endParaRPr lang="en-ZA" b="1" dirty="0">
              <a:solidFill>
                <a:srgbClr val="C00000"/>
              </a:solidFill>
            </a:endParaRPr>
          </a:p>
        </p:txBody>
      </p:sp>
      <p:sp>
        <p:nvSpPr>
          <p:cNvPr id="3" name="Content Placeholder 2"/>
          <p:cNvSpPr>
            <a:spLocks noGrp="1"/>
          </p:cNvSpPr>
          <p:nvPr>
            <p:ph idx="1"/>
          </p:nvPr>
        </p:nvSpPr>
        <p:spPr>
          <a:xfrm>
            <a:off x="1107614" y="1801387"/>
            <a:ext cx="6097320" cy="4077988"/>
          </a:xfrm>
        </p:spPr>
        <p:txBody>
          <a:bodyPr>
            <a:normAutofit lnSpcReduction="10000"/>
          </a:bodyPr>
          <a:lstStyle/>
          <a:p>
            <a:pPr marL="0" indent="0">
              <a:buNone/>
            </a:pPr>
            <a:endParaRPr lang="en-ZA" sz="2400" b="1" dirty="0">
              <a:solidFill>
                <a:schemeClr val="accent3">
                  <a:lumMod val="75000"/>
                </a:schemeClr>
              </a:solidFill>
            </a:endParaRPr>
          </a:p>
          <a:p>
            <a:pPr lvl="1"/>
            <a:r>
              <a:rPr lang="en-ZA" sz="1800" b="1" dirty="0">
                <a:solidFill>
                  <a:schemeClr val="accent1">
                    <a:lumMod val="75000"/>
                  </a:schemeClr>
                </a:solidFill>
              </a:rPr>
              <a:t>Malawi: </a:t>
            </a:r>
            <a:r>
              <a:rPr lang="en-ZA" sz="1800" i="1" dirty="0">
                <a:solidFill>
                  <a:srgbClr val="C00000"/>
                </a:solidFill>
              </a:rPr>
              <a:t>Republic v </a:t>
            </a:r>
            <a:r>
              <a:rPr lang="en-ZA" sz="1800" i="1" dirty="0" err="1">
                <a:solidFill>
                  <a:srgbClr val="C00000"/>
                </a:solidFill>
              </a:rPr>
              <a:t>Pempho</a:t>
            </a:r>
            <a:r>
              <a:rPr lang="en-ZA" sz="1800" i="1" dirty="0">
                <a:solidFill>
                  <a:srgbClr val="C00000"/>
                </a:solidFill>
              </a:rPr>
              <a:t> </a:t>
            </a:r>
            <a:r>
              <a:rPr lang="en-ZA" sz="1800" i="1" dirty="0" smtClean="0">
                <a:solidFill>
                  <a:srgbClr val="C00000"/>
                </a:solidFill>
              </a:rPr>
              <a:t>Banda </a:t>
            </a:r>
            <a:r>
              <a:rPr lang="en-ZA" sz="1800" i="1" dirty="0">
                <a:solidFill>
                  <a:srgbClr val="C00000"/>
                </a:solidFill>
              </a:rPr>
              <a:t>and 18 Others </a:t>
            </a:r>
          </a:p>
          <a:p>
            <a:pPr lvl="2"/>
            <a:r>
              <a:rPr lang="en-ZA" sz="1650" dirty="0"/>
              <a:t>Case challenging the use of the offence of living on the earnings of prostitution to arrest sex workers, </a:t>
            </a:r>
            <a:r>
              <a:rPr lang="en-ZA" sz="1650" dirty="0">
                <a:solidFill>
                  <a:schemeClr val="accent3">
                    <a:lumMod val="50000"/>
                  </a:schemeClr>
                </a:solidFill>
              </a:rPr>
              <a:t>High Court of Malawi</a:t>
            </a:r>
            <a:r>
              <a:rPr lang="en-ZA" sz="1650" dirty="0"/>
              <a:t>, successful judgment in September 2016</a:t>
            </a:r>
          </a:p>
          <a:p>
            <a:pPr lvl="1"/>
            <a:r>
              <a:rPr lang="en-ZA" sz="1800" b="1" dirty="0">
                <a:solidFill>
                  <a:schemeClr val="accent1">
                    <a:lumMod val="75000"/>
                  </a:schemeClr>
                </a:solidFill>
              </a:rPr>
              <a:t>Malawi:</a:t>
            </a:r>
            <a:r>
              <a:rPr lang="en-ZA" sz="1800" dirty="0"/>
              <a:t> </a:t>
            </a:r>
            <a:r>
              <a:rPr lang="en-ZA" sz="1800" i="1" dirty="0" err="1">
                <a:solidFill>
                  <a:srgbClr val="C00000"/>
                </a:solidFill>
              </a:rPr>
              <a:t>Gwanda</a:t>
            </a:r>
            <a:r>
              <a:rPr lang="en-ZA" sz="1800" i="1" dirty="0">
                <a:solidFill>
                  <a:srgbClr val="C00000"/>
                </a:solidFill>
              </a:rPr>
              <a:t> v State</a:t>
            </a:r>
          </a:p>
          <a:p>
            <a:pPr lvl="2"/>
            <a:r>
              <a:rPr lang="en-ZA" sz="1650" dirty="0"/>
              <a:t>Case challenging the constitutionality of the offence of being a rogue and vagabond, </a:t>
            </a:r>
            <a:r>
              <a:rPr lang="en-ZA" sz="1650" dirty="0">
                <a:solidFill>
                  <a:schemeClr val="accent3">
                    <a:lumMod val="50000"/>
                  </a:schemeClr>
                </a:solidFill>
              </a:rPr>
              <a:t>Constitutional Court</a:t>
            </a:r>
            <a:r>
              <a:rPr lang="en-ZA" sz="1650" dirty="0"/>
              <a:t>, successful judgment in January 2017.</a:t>
            </a:r>
          </a:p>
          <a:p>
            <a:pPr lvl="1"/>
            <a:r>
              <a:rPr lang="en-ZA" sz="1800" b="1" dirty="0">
                <a:solidFill>
                  <a:schemeClr val="accent1">
                    <a:lumMod val="75000"/>
                  </a:schemeClr>
                </a:solidFill>
              </a:rPr>
              <a:t>Malawi:</a:t>
            </a:r>
            <a:r>
              <a:rPr lang="en-ZA" sz="1800" dirty="0"/>
              <a:t> </a:t>
            </a:r>
            <a:r>
              <a:rPr lang="en-ZA" sz="1800" i="1" dirty="0">
                <a:solidFill>
                  <a:srgbClr val="C00000"/>
                </a:solidFill>
              </a:rPr>
              <a:t>State v Mwanza Police and Others</a:t>
            </a:r>
          </a:p>
          <a:p>
            <a:pPr lvl="2"/>
            <a:r>
              <a:rPr lang="en-ZA" sz="1650" dirty="0"/>
              <a:t>Case challenging the mandatory HIV testing of sex workers, </a:t>
            </a:r>
            <a:r>
              <a:rPr lang="en-ZA" sz="1650" dirty="0">
                <a:solidFill>
                  <a:schemeClr val="accent3">
                    <a:lumMod val="50000"/>
                  </a:schemeClr>
                </a:solidFill>
              </a:rPr>
              <a:t>Blantyre High Court</a:t>
            </a:r>
            <a:r>
              <a:rPr lang="en-ZA" sz="1650" dirty="0"/>
              <a:t>, successful judgment in May 2015.</a:t>
            </a:r>
          </a:p>
          <a:p>
            <a:pPr lvl="1"/>
            <a:endParaRPr lang="en-ZA" sz="1800" dirty="0"/>
          </a:p>
        </p:txBody>
      </p:sp>
      <p:pic>
        <p:nvPicPr>
          <p:cNvPr id="4" name="Picture 3"/>
          <p:cNvPicPr>
            <a:picLocks noChangeAspect="1"/>
          </p:cNvPicPr>
          <p:nvPr/>
        </p:nvPicPr>
        <p:blipFill>
          <a:blip r:embed="rId2"/>
          <a:stretch>
            <a:fillRect/>
          </a:stretch>
        </p:blipFill>
        <p:spPr>
          <a:xfrm>
            <a:off x="314662" y="4087654"/>
            <a:ext cx="918482" cy="1791722"/>
          </a:xfrm>
          <a:prstGeom prst="rect">
            <a:avLst/>
          </a:prstGeom>
        </p:spPr>
      </p:pic>
      <p:pic>
        <p:nvPicPr>
          <p:cNvPr id="5" name="Picture 4"/>
          <p:cNvPicPr>
            <a:picLocks noChangeAspect="1"/>
          </p:cNvPicPr>
          <p:nvPr/>
        </p:nvPicPr>
        <p:blipFill>
          <a:blip r:embed="rId3"/>
          <a:stretch>
            <a:fillRect/>
          </a:stretch>
        </p:blipFill>
        <p:spPr>
          <a:xfrm>
            <a:off x="7389925" y="3776051"/>
            <a:ext cx="1525747" cy="19583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9925" y="1520900"/>
            <a:ext cx="1525747" cy="2153134"/>
          </a:xfrm>
          <a:prstGeom prst="rect">
            <a:avLst/>
          </a:prstGeom>
        </p:spPr>
      </p:pic>
    </p:spTree>
    <p:extLst>
      <p:ext uri="{BB962C8B-B14F-4D97-AF65-F5344CB8AC3E}">
        <p14:creationId xmlns:p14="http://schemas.microsoft.com/office/powerpoint/2010/main" val="583697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solidFill>
                  <a:schemeClr val="accent2"/>
                </a:solidFill>
              </a:rPr>
              <a:t>Cases cont..</a:t>
            </a:r>
            <a:endParaRPr lang="en-ZA" b="1" dirty="0">
              <a:solidFill>
                <a:schemeClr val="accent2"/>
              </a:solidFill>
            </a:endParaRPr>
          </a:p>
        </p:txBody>
      </p:sp>
      <p:sp>
        <p:nvSpPr>
          <p:cNvPr id="5" name="Content Placeholder 4"/>
          <p:cNvSpPr>
            <a:spLocks noGrp="1"/>
          </p:cNvSpPr>
          <p:nvPr>
            <p:ph idx="1"/>
          </p:nvPr>
        </p:nvSpPr>
        <p:spPr/>
        <p:txBody>
          <a:bodyPr>
            <a:noAutofit/>
          </a:bodyPr>
          <a:lstStyle/>
          <a:p>
            <a:r>
              <a:rPr lang="en-ZA" sz="2400" dirty="0" smtClean="0">
                <a:solidFill>
                  <a:srgbClr val="FF0000"/>
                </a:solidFill>
              </a:rPr>
              <a:t>El v The State</a:t>
            </a:r>
          </a:p>
          <a:p>
            <a:r>
              <a:rPr lang="en-ZA" sz="2400" dirty="0" smtClean="0"/>
              <a:t>Appeal against conviction of an HIV positive woman  for breastfeeding a child </a:t>
            </a:r>
          </a:p>
          <a:p>
            <a:r>
              <a:rPr lang="en-ZA" sz="2400" dirty="0" smtClean="0"/>
              <a:t>Strategy involved procuring expert evidence and opinion on HIV criminalisation</a:t>
            </a:r>
          </a:p>
          <a:p>
            <a:r>
              <a:rPr lang="en-ZA" sz="2400" dirty="0" smtClean="0"/>
              <a:t>There was also involvement of key stakeholders and activists in advocacy</a:t>
            </a:r>
          </a:p>
          <a:p>
            <a:r>
              <a:rPr lang="en-ZA" sz="2400" dirty="0" smtClean="0"/>
              <a:t>The appeal was successful and the judgment set an important precedent on the limits of criminalisation of HIV and the rights of people living with HIV</a:t>
            </a:r>
          </a:p>
          <a:p>
            <a:endParaRPr lang="en-ZA" sz="2400" dirty="0" smtClean="0"/>
          </a:p>
          <a:p>
            <a:endParaRPr lang="en-ZA" sz="2400" dirty="0"/>
          </a:p>
        </p:txBody>
      </p:sp>
    </p:spTree>
    <p:extLst>
      <p:ext uri="{BB962C8B-B14F-4D97-AF65-F5344CB8AC3E}">
        <p14:creationId xmlns:p14="http://schemas.microsoft.com/office/powerpoint/2010/main" val="160731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fontScale="62500" lnSpcReduction="20000"/>
          </a:bodyPr>
          <a:lstStyle/>
          <a:p>
            <a:r>
              <a:rPr lang="en-ZA" b="1" dirty="0"/>
              <a:t>Community impact</a:t>
            </a:r>
            <a:r>
              <a:rPr lang="en-ZA" dirty="0"/>
              <a:t>-SALC connected and provided financial support for community-based organisations to provide psycho-social counselling and support to El to help her return to her community from prison and to embark on a campaign to address the stigma and misinformation about HIV that drove the case . Traditional leaders were also involved in the campaign</a:t>
            </a:r>
          </a:p>
          <a:p>
            <a:r>
              <a:rPr lang="en-ZA" dirty="0"/>
              <a:t>Traditional leaders were also involved in HIV-sensitisation and a peer support group was established</a:t>
            </a:r>
          </a:p>
          <a:p>
            <a:r>
              <a:rPr lang="en-ZA" b="1" dirty="0"/>
              <a:t>Legal and policy reform-</a:t>
            </a:r>
            <a:r>
              <a:rPr lang="en-ZA" dirty="0"/>
              <a:t>SALC</a:t>
            </a:r>
            <a:r>
              <a:rPr lang="en-ZA" b="1" dirty="0"/>
              <a:t> </a:t>
            </a:r>
            <a:r>
              <a:rPr lang="en-ZA" dirty="0"/>
              <a:t>worked with Malawian civil society and regional partners to use the court’s decision to resist criminalising provisions proposed in the HIV Bill, including drafting submissions to Parliament and engaging press and key stakeholders</a:t>
            </a:r>
          </a:p>
          <a:p>
            <a:r>
              <a:rPr lang="en-ZA" dirty="0"/>
              <a:t>The efforts have proved to be fruitful, as the criminalising provisions have been rejected by parliamentarians</a:t>
            </a:r>
          </a:p>
          <a:p>
            <a:r>
              <a:rPr lang="en-ZA" dirty="0">
                <a:solidFill>
                  <a:srgbClr val="FF0000"/>
                </a:solidFill>
              </a:rPr>
              <a:t>Beatrice </a:t>
            </a:r>
            <a:r>
              <a:rPr lang="en-ZA" dirty="0" err="1">
                <a:solidFill>
                  <a:srgbClr val="FF0000"/>
                </a:solidFill>
              </a:rPr>
              <a:t>Mateyo</a:t>
            </a:r>
            <a:r>
              <a:rPr lang="en-ZA" dirty="0">
                <a:solidFill>
                  <a:srgbClr val="FF0000"/>
                </a:solidFill>
              </a:rPr>
              <a:t> case</a:t>
            </a:r>
          </a:p>
          <a:p>
            <a:r>
              <a:rPr lang="en-ZA" dirty="0" err="1"/>
              <a:t>Intersectionality</a:t>
            </a:r>
            <a:r>
              <a:rPr lang="en-ZA" dirty="0"/>
              <a:t> between SRHR and other rights-freedom of expression</a:t>
            </a:r>
          </a:p>
        </p:txBody>
      </p:sp>
    </p:spTree>
    <p:extLst>
      <p:ext uri="{BB962C8B-B14F-4D97-AF65-F5344CB8AC3E}">
        <p14:creationId xmlns:p14="http://schemas.microsoft.com/office/powerpoint/2010/main" val="389523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ZA" b="1" dirty="0" smtClean="0">
                <a:solidFill>
                  <a:srgbClr val="C00000"/>
                </a:solidFill>
              </a:rPr>
              <a:t>CHALLENGES </a:t>
            </a:r>
            <a:endParaRPr lang="en-ZA" dirty="0"/>
          </a:p>
        </p:txBody>
      </p:sp>
      <p:sp>
        <p:nvSpPr>
          <p:cNvPr id="3" name="Content Placeholder 2"/>
          <p:cNvSpPr>
            <a:spLocks noGrp="1"/>
          </p:cNvSpPr>
          <p:nvPr>
            <p:ph idx="1"/>
          </p:nvPr>
        </p:nvSpPr>
        <p:spPr/>
        <p:txBody>
          <a:bodyPr>
            <a:normAutofit fontScale="55000" lnSpcReduction="20000"/>
          </a:bodyPr>
          <a:lstStyle/>
          <a:p>
            <a:r>
              <a:rPr lang="en-ZA" dirty="0" smtClean="0"/>
              <a:t>Some delays in handing down judgments, although in some countries, like Botswana, judgments are handed down fairly quickly</a:t>
            </a:r>
          </a:p>
          <a:p>
            <a:pPr marL="0" indent="0">
              <a:buNone/>
            </a:pPr>
            <a:endParaRPr lang="en-ZA" dirty="0" smtClean="0"/>
          </a:p>
          <a:p>
            <a:r>
              <a:rPr lang="en-ZA" dirty="0" smtClean="0"/>
              <a:t>Delays in conclusion of the case due to delays in judicial system or state response </a:t>
            </a:r>
            <a:r>
              <a:rPr lang="en-ZA" dirty="0" err="1" smtClean="0"/>
              <a:t>e.g</a:t>
            </a:r>
            <a:r>
              <a:rPr lang="en-ZA" dirty="0" smtClean="0"/>
              <a:t> Malawi Learner pregnancy judgment still outstanding</a:t>
            </a:r>
          </a:p>
          <a:p>
            <a:pPr marL="0" indent="0">
              <a:buNone/>
            </a:pPr>
            <a:endParaRPr lang="en-ZA" dirty="0" smtClean="0"/>
          </a:p>
          <a:p>
            <a:r>
              <a:rPr lang="en-US" dirty="0">
                <a:solidFill>
                  <a:prstClr val="black"/>
                </a:solidFill>
                <a:cs typeface="Calibri" panose="020F0502020204030204" pitchFamily="34" charset="0"/>
              </a:rPr>
              <a:t>C</a:t>
            </a:r>
            <a:r>
              <a:rPr lang="en-US" dirty="0" smtClean="0">
                <a:solidFill>
                  <a:prstClr val="black"/>
                </a:solidFill>
                <a:cs typeface="Calibri" panose="020F0502020204030204" pitchFamily="34" charset="0"/>
              </a:rPr>
              <a:t>ost </a:t>
            </a:r>
            <a:r>
              <a:rPr lang="en-US" dirty="0">
                <a:solidFill>
                  <a:prstClr val="black"/>
                </a:solidFill>
                <a:cs typeface="Calibri" panose="020F0502020204030204" pitchFamily="34" charset="0"/>
              </a:rPr>
              <a:t>of litigation </a:t>
            </a:r>
          </a:p>
          <a:p>
            <a:pPr marL="0" indent="0">
              <a:buNone/>
            </a:pPr>
            <a:endParaRPr lang="en-ZA" dirty="0" smtClean="0"/>
          </a:p>
          <a:p>
            <a:r>
              <a:rPr lang="en-ZA" dirty="0" smtClean="0"/>
              <a:t>Implementation of judgments sometimes depends on state goodwill or resources, and in many jurisdictions judgments cannot be enforced in the traditional ways so clients may not ultimately get the actual relief granted by the court </a:t>
            </a:r>
          </a:p>
          <a:p>
            <a:r>
              <a:rPr lang="en-US" kern="0" dirty="0" smtClean="0">
                <a:solidFill>
                  <a:prstClr val="black"/>
                </a:solidFill>
              </a:rPr>
              <a:t>Changes </a:t>
            </a:r>
            <a:r>
              <a:rPr lang="en-US" kern="0" dirty="0">
                <a:solidFill>
                  <a:prstClr val="black"/>
                </a:solidFill>
              </a:rPr>
              <a:t>in law/policy can be of limited benefit for women in reality</a:t>
            </a:r>
          </a:p>
          <a:p>
            <a:pPr marL="0" indent="0">
              <a:buNone/>
            </a:pPr>
            <a:endParaRPr lang="en-ZA" dirty="0" smtClean="0"/>
          </a:p>
          <a:p>
            <a:r>
              <a:rPr lang="en-ZA" dirty="0" smtClean="0"/>
              <a:t>Difficulties in mobilising clients/affected to attend court due to fear of stigmatisation, inadequate information</a:t>
            </a:r>
          </a:p>
          <a:p>
            <a:r>
              <a:rPr lang="en-ZA" dirty="0" smtClean="0"/>
              <a:t>Ignorance and negative attitudes towards SRHR by the public and courts</a:t>
            </a:r>
          </a:p>
        </p:txBody>
      </p:sp>
    </p:spTree>
    <p:extLst>
      <p:ext uri="{BB962C8B-B14F-4D97-AF65-F5344CB8AC3E}">
        <p14:creationId xmlns:p14="http://schemas.microsoft.com/office/powerpoint/2010/main" val="3984906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ZA" b="1" dirty="0" smtClean="0">
                <a:solidFill>
                  <a:srgbClr val="C00000"/>
                </a:solidFill>
              </a:rPr>
              <a:t>LESSONS LEARNT</a:t>
            </a:r>
            <a:endParaRPr lang="en-ZA" dirty="0">
              <a:solidFill>
                <a:srgbClr val="990000"/>
              </a:solidFill>
            </a:endParaRPr>
          </a:p>
        </p:txBody>
      </p:sp>
      <p:sp>
        <p:nvSpPr>
          <p:cNvPr id="3" name="Content Placeholder 2"/>
          <p:cNvSpPr>
            <a:spLocks noGrp="1"/>
          </p:cNvSpPr>
          <p:nvPr>
            <p:ph idx="1"/>
          </p:nvPr>
        </p:nvSpPr>
        <p:spPr>
          <a:xfrm>
            <a:off x="457200" y="1143000"/>
            <a:ext cx="8229600" cy="5562600"/>
          </a:xfrm>
        </p:spPr>
        <p:txBody>
          <a:bodyPr>
            <a:normAutofit fontScale="25000" lnSpcReduction="20000"/>
          </a:bodyPr>
          <a:lstStyle/>
          <a:p>
            <a:r>
              <a:rPr lang="en-ZA" sz="8000" dirty="0"/>
              <a:t>I</a:t>
            </a:r>
            <a:r>
              <a:rPr lang="en-ZA" sz="8000" dirty="0" smtClean="0"/>
              <a:t>t </a:t>
            </a:r>
            <a:r>
              <a:rPr lang="en-ZA" sz="8000" dirty="0"/>
              <a:t>helps to ensure that local lawyers and partner organisations maintain regular communication with clients and that all decisions relating to the case are made with client consent and best interest</a:t>
            </a:r>
            <a:r>
              <a:rPr lang="en-ZA" sz="8000" dirty="0" smtClean="0"/>
              <a:t>.</a:t>
            </a:r>
            <a:r>
              <a:rPr lang="en-ZA" sz="8000" dirty="0">
                <a:solidFill>
                  <a:prstClr val="black"/>
                </a:solidFill>
                <a:cs typeface="Calibri" panose="020F0502020204030204" pitchFamily="34" charset="0"/>
              </a:rPr>
              <a:t> </a:t>
            </a:r>
            <a:endParaRPr lang="en-ZA" sz="8000" dirty="0" smtClean="0">
              <a:solidFill>
                <a:prstClr val="black"/>
              </a:solidFill>
              <a:cs typeface="Calibri" panose="020F0502020204030204" pitchFamily="34" charset="0"/>
            </a:endParaRPr>
          </a:p>
          <a:p>
            <a:pPr marL="0" indent="0">
              <a:buNone/>
            </a:pPr>
            <a:endParaRPr lang="en-ZA" sz="8000" dirty="0" smtClean="0">
              <a:solidFill>
                <a:prstClr val="black"/>
              </a:solidFill>
              <a:cs typeface="Calibri" panose="020F0502020204030204" pitchFamily="34" charset="0"/>
            </a:endParaRPr>
          </a:p>
          <a:p>
            <a:r>
              <a:rPr lang="en-ZA" sz="8000" dirty="0" smtClean="0">
                <a:solidFill>
                  <a:prstClr val="black"/>
                </a:solidFill>
                <a:cs typeface="Calibri" panose="020F0502020204030204" pitchFamily="34" charset="0"/>
              </a:rPr>
              <a:t>Collaboration</a:t>
            </a:r>
            <a:r>
              <a:rPr lang="en-ZA" sz="8000" dirty="0">
                <a:solidFill>
                  <a:prstClr val="black"/>
                </a:solidFill>
                <a:cs typeface="Calibri" panose="020F0502020204030204" pitchFamily="34" charset="0"/>
              </a:rPr>
              <a:t>: social movements identify cases and sustain advocacy </a:t>
            </a:r>
          </a:p>
          <a:p>
            <a:pPr marL="0" indent="0">
              <a:buNone/>
            </a:pPr>
            <a:endParaRPr lang="en-ZA" sz="8000" dirty="0"/>
          </a:p>
          <a:p>
            <a:r>
              <a:rPr lang="en-ZA" sz="8000" dirty="0"/>
              <a:t>Sufficient advocacy around the case is essential at the hearing and after judgment to ensure that the case becomes a catalyst for similar cases in other </a:t>
            </a:r>
            <a:r>
              <a:rPr lang="en-ZA" sz="8000" dirty="0" smtClean="0"/>
              <a:t>countries</a:t>
            </a:r>
          </a:p>
          <a:p>
            <a:pPr marL="0" indent="0">
              <a:buNone/>
            </a:pPr>
            <a:endParaRPr lang="en-ZA" sz="8000" dirty="0" smtClean="0"/>
          </a:p>
          <a:p>
            <a:r>
              <a:rPr lang="en-ZA" sz="8000" dirty="0" smtClean="0"/>
              <a:t>Thorough research of submissions to present the best arguments to enable the judge to write judgment without fear of negative repercussions</a:t>
            </a:r>
          </a:p>
          <a:p>
            <a:pPr marL="0" indent="0">
              <a:buNone/>
            </a:pPr>
            <a:endParaRPr lang="en-ZA" sz="8000" dirty="0" smtClean="0"/>
          </a:p>
          <a:p>
            <a:r>
              <a:rPr lang="en-ZA" sz="8000" dirty="0" smtClean="0"/>
              <a:t>Choosing the best clients for cases and obtaining confidentiality orders in advance where necessary to protect privacy</a:t>
            </a:r>
          </a:p>
          <a:p>
            <a:pPr marL="0" indent="0">
              <a:buNone/>
            </a:pPr>
            <a:endParaRPr lang="en-ZA" sz="8000" dirty="0" smtClean="0"/>
          </a:p>
          <a:p>
            <a:r>
              <a:rPr lang="en-ZA" sz="8000" dirty="0" smtClean="0"/>
              <a:t>Making sure sufficient evidence is obtained, including expert evidence as much as possible to support technical arguments around health and SRHR</a:t>
            </a:r>
          </a:p>
          <a:p>
            <a:pPr marL="0" indent="0">
              <a:buNone/>
            </a:pPr>
            <a:endParaRPr lang="en-ZA" sz="8000" dirty="0" smtClean="0"/>
          </a:p>
        </p:txBody>
      </p:sp>
    </p:spTree>
    <p:extLst>
      <p:ext uri="{BB962C8B-B14F-4D97-AF65-F5344CB8AC3E}">
        <p14:creationId xmlns:p14="http://schemas.microsoft.com/office/powerpoint/2010/main" val="2609330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fontScale="70000" lnSpcReduction="20000"/>
          </a:bodyPr>
          <a:lstStyle/>
          <a:p>
            <a:r>
              <a:rPr lang="en-ZA" dirty="0">
                <a:solidFill>
                  <a:prstClr val="black"/>
                </a:solidFill>
                <a:cs typeface="Calibri" panose="020F0502020204030204" pitchFamily="34" charset="0"/>
              </a:rPr>
              <a:t>Value of judgements for continued advocacy; l</a:t>
            </a:r>
            <a:r>
              <a:rPr lang="en-US" dirty="0" err="1">
                <a:solidFill>
                  <a:prstClr val="black"/>
                </a:solidFill>
                <a:cs typeface="Calibri" panose="020F0502020204030204" pitchFamily="34" charset="0"/>
              </a:rPr>
              <a:t>itigation</a:t>
            </a:r>
            <a:r>
              <a:rPr lang="en-US" dirty="0">
                <a:solidFill>
                  <a:prstClr val="black"/>
                </a:solidFill>
                <a:cs typeface="Calibri" panose="020F0502020204030204" pitchFamily="34" charset="0"/>
              </a:rPr>
              <a:t> cannot always  provide redress to all</a:t>
            </a:r>
          </a:p>
          <a:p>
            <a:endParaRPr lang="en-ZA" dirty="0"/>
          </a:p>
          <a:p>
            <a:pPr marL="0" indent="0">
              <a:buNone/>
            </a:pPr>
            <a:endParaRPr lang="en-ZA" dirty="0"/>
          </a:p>
          <a:p>
            <a:r>
              <a:rPr lang="en-ZA" dirty="0"/>
              <a:t>Utilisation of complaint mechanisms and other non-litigious measures-litigation as a last resort</a:t>
            </a:r>
          </a:p>
          <a:p>
            <a:pPr marL="0" indent="0">
              <a:buNone/>
            </a:pPr>
            <a:endParaRPr lang="en-ZA" dirty="0"/>
          </a:p>
          <a:p>
            <a:r>
              <a:rPr lang="en-US" kern="0" dirty="0">
                <a:solidFill>
                  <a:prstClr val="black"/>
                </a:solidFill>
              </a:rPr>
              <a:t>BUT law does have a role to play &amp; can set an important national standard.</a:t>
            </a:r>
          </a:p>
          <a:p>
            <a:pPr marL="0" indent="0">
              <a:buNone/>
            </a:pPr>
            <a:endParaRPr lang="en-US" kern="0" dirty="0">
              <a:solidFill>
                <a:prstClr val="black"/>
              </a:solidFill>
            </a:endParaRPr>
          </a:p>
          <a:p>
            <a:r>
              <a:rPr lang="en-US" kern="0" dirty="0">
                <a:solidFill>
                  <a:prstClr val="black"/>
                </a:solidFill>
              </a:rPr>
              <a:t> A holistic response is needed - </a:t>
            </a:r>
            <a:r>
              <a:rPr lang="en-GB" dirty="0">
                <a:cs typeface="Times New Roman" pitchFamily="18" charset="0"/>
              </a:rPr>
              <a:t>Courts have role to play but social change happens outside of Court rooms – beyond courts</a:t>
            </a:r>
            <a:endParaRPr lang="en-US" kern="0" dirty="0">
              <a:solidFill>
                <a:prstClr val="black"/>
              </a:solidFill>
            </a:endParaRPr>
          </a:p>
          <a:p>
            <a:endParaRPr lang="en-US" kern="0" dirty="0">
              <a:solidFill>
                <a:prstClr val="black"/>
              </a:solidFill>
            </a:endParaRPr>
          </a:p>
          <a:p>
            <a:endParaRPr lang="en-ZA" dirty="0"/>
          </a:p>
          <a:p>
            <a:endParaRPr lang="en-ZA" dirty="0"/>
          </a:p>
          <a:p>
            <a:endParaRPr lang="en-ZA" dirty="0"/>
          </a:p>
          <a:p>
            <a:endParaRPr lang="en-ZA" dirty="0"/>
          </a:p>
          <a:p>
            <a:endParaRPr lang="en-ZA" dirty="0"/>
          </a:p>
          <a:p>
            <a:endParaRPr lang="en-ZA" dirty="0"/>
          </a:p>
        </p:txBody>
      </p:sp>
    </p:spTree>
    <p:extLst>
      <p:ext uri="{BB962C8B-B14F-4D97-AF65-F5344CB8AC3E}">
        <p14:creationId xmlns:p14="http://schemas.microsoft.com/office/powerpoint/2010/main" val="181612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8" y="6172200"/>
            <a:ext cx="8915403" cy="553998"/>
          </a:xfrm>
          <a:prstGeom prst="rect">
            <a:avLst/>
          </a:prstGeom>
          <a:solidFill>
            <a:srgbClr val="800000"/>
          </a:solidFill>
          <a:ln w="19050">
            <a:solidFill>
              <a:schemeClr val="accent2"/>
            </a:solidFill>
          </a:ln>
        </p:spPr>
        <p:txBody>
          <a:bodyPr wrap="square" rtlCol="0">
            <a:spAutoFit/>
          </a:bodyPr>
          <a:lstStyle/>
          <a:p>
            <a:pPr algn="ctr"/>
            <a:r>
              <a:rPr lang="en-US" sz="1000" b="1" dirty="0" smtClean="0">
                <a:solidFill>
                  <a:prstClr val="white"/>
                </a:solidFill>
              </a:rPr>
              <a:t>Southern Africa Litigation Centre</a:t>
            </a:r>
          </a:p>
          <a:p>
            <a:pPr algn="ctr"/>
            <a:r>
              <a:rPr lang="en-US" sz="1000" b="1" dirty="0" smtClean="0">
                <a:solidFill>
                  <a:prstClr val="white"/>
                </a:solidFill>
              </a:rPr>
              <a:t>T: +27 (0) 11 587 5065          f: +27 (0) 11 587 5099</a:t>
            </a:r>
          </a:p>
          <a:p>
            <a:pPr algn="ctr"/>
            <a:r>
              <a:rPr lang="en-US" sz="1000" b="1" dirty="0" smtClean="0">
                <a:solidFill>
                  <a:prstClr val="white"/>
                </a:solidFill>
              </a:rPr>
              <a:t>www.southernafricalitigationcentre.org</a:t>
            </a:r>
            <a:endParaRPr lang="en-US" sz="1000" b="1" dirty="0">
              <a:solidFill>
                <a:prstClr val="white"/>
              </a:solidFill>
            </a:endParaRPr>
          </a:p>
        </p:txBody>
      </p:sp>
      <p:sp>
        <p:nvSpPr>
          <p:cNvPr id="4" name="Rectangle 3"/>
          <p:cNvSpPr/>
          <p:nvPr/>
        </p:nvSpPr>
        <p:spPr>
          <a:xfrm>
            <a:off x="4571998" y="304801"/>
            <a:ext cx="4191001" cy="5539978"/>
          </a:xfrm>
          <a:prstGeom prst="rect">
            <a:avLst/>
          </a:prstGeom>
        </p:spPr>
        <p:txBody>
          <a:bodyPr wrap="square">
            <a:spAutoFit/>
          </a:bodyPr>
          <a:lstStyle/>
          <a:p>
            <a:pPr marL="285750" indent="-285750">
              <a:buFont typeface="Arial" pitchFamily="34" charset="0"/>
              <a:buChar char="•"/>
            </a:pPr>
            <a:r>
              <a:rPr lang="en-US" sz="2000" dirty="0">
                <a:solidFill>
                  <a:srgbClr val="1F1F1F"/>
                </a:solidFill>
                <a:latin typeface="Calibri" panose="020F0502020204030204" pitchFamily="34" charset="0"/>
                <a:cs typeface="Calibri" panose="020F0502020204030204" pitchFamily="34" charset="0"/>
              </a:rPr>
              <a:t>This manual is a resource for private and public lawyers in southern Africa who are litigating cases </a:t>
            </a:r>
            <a:r>
              <a:rPr lang="en-US" sz="2000" dirty="0" smtClean="0">
                <a:solidFill>
                  <a:srgbClr val="1F1F1F"/>
                </a:solidFill>
                <a:latin typeface="Calibri" panose="020F0502020204030204" pitchFamily="34" charset="0"/>
                <a:cs typeface="Calibri" panose="020F0502020204030204" pitchFamily="34" charset="0"/>
              </a:rPr>
              <a:t>c</a:t>
            </a:r>
            <a:r>
              <a:rPr lang="en-US" sz="2000" u="sng" dirty="0" smtClean="0">
                <a:solidFill>
                  <a:srgbClr val="1F1F1F"/>
                </a:solidFill>
                <a:latin typeface="Calibri" panose="020F0502020204030204" pitchFamily="34" charset="0"/>
                <a:cs typeface="Calibri" panose="020F0502020204030204" pitchFamily="34" charset="0"/>
              </a:rPr>
              <a:t>hallenging </a:t>
            </a:r>
            <a:r>
              <a:rPr lang="en-US" sz="2000" u="sng" dirty="0">
                <a:solidFill>
                  <a:srgbClr val="1F1F1F"/>
                </a:solidFill>
                <a:latin typeface="Calibri" panose="020F0502020204030204" pitchFamily="34" charset="0"/>
                <a:cs typeface="Calibri" panose="020F0502020204030204" pitchFamily="34" charset="0"/>
              </a:rPr>
              <a:t>laws, policies and practices involving sexual and reproductive rights</a:t>
            </a:r>
            <a:r>
              <a:rPr lang="en-US" sz="2000" dirty="0">
                <a:solidFill>
                  <a:srgbClr val="1F1F1F"/>
                </a:solidFill>
                <a:latin typeface="Calibri" panose="020F0502020204030204" pitchFamily="34" charset="0"/>
                <a:cs typeface="Calibri" panose="020F0502020204030204" pitchFamily="34" charset="0"/>
              </a:rPr>
              <a:t>. </a:t>
            </a:r>
            <a:endParaRPr lang="en-US" sz="2000" dirty="0" smtClean="0">
              <a:solidFill>
                <a:srgbClr val="1F1F1F"/>
              </a:solidFill>
              <a:latin typeface="Calibri" panose="020F0502020204030204" pitchFamily="34" charset="0"/>
              <a:cs typeface="Calibri" panose="020F0502020204030204" pitchFamily="34" charset="0"/>
            </a:endParaRPr>
          </a:p>
          <a:p>
            <a:pPr marL="285750" indent="-285750">
              <a:buFont typeface="Arial" pitchFamily="34" charset="0"/>
              <a:buChar char="•"/>
            </a:pPr>
            <a:endParaRPr lang="en-US" sz="2000" dirty="0">
              <a:solidFill>
                <a:srgbClr val="1F1F1F"/>
              </a:solidFill>
              <a:latin typeface="Calibri" panose="020F0502020204030204" pitchFamily="34" charset="0"/>
              <a:cs typeface="Calibri" panose="020F0502020204030204" pitchFamily="34" charset="0"/>
            </a:endParaRPr>
          </a:p>
          <a:p>
            <a:pPr marL="285750" indent="-285750">
              <a:buFont typeface="Arial" pitchFamily="34" charset="0"/>
              <a:buChar char="•"/>
            </a:pPr>
            <a:r>
              <a:rPr lang="en-US" sz="2000" dirty="0" smtClean="0">
                <a:solidFill>
                  <a:srgbClr val="1F1F1F"/>
                </a:solidFill>
                <a:latin typeface="Calibri" panose="020F0502020204030204" pitchFamily="34" charset="0"/>
                <a:cs typeface="Calibri" panose="020F0502020204030204" pitchFamily="34" charset="0"/>
              </a:rPr>
              <a:t>The </a:t>
            </a:r>
            <a:r>
              <a:rPr lang="en-US" sz="2000" dirty="0">
                <a:solidFill>
                  <a:srgbClr val="1F1F1F"/>
                </a:solidFill>
                <a:latin typeface="Calibri" panose="020F0502020204030204" pitchFamily="34" charset="0"/>
                <a:cs typeface="Calibri" panose="020F0502020204030204" pitchFamily="34" charset="0"/>
              </a:rPr>
              <a:t>manual focuses on two specific sexual and reproductive rights issues: discrimination in accessing sexual and reproductive health services; and failures in obtaining informed consent in the context of sexual and reproductive health services. </a:t>
            </a:r>
            <a:endParaRPr lang="en-US" sz="2000" dirty="0" smtClean="0">
              <a:solidFill>
                <a:srgbClr val="1F1F1F"/>
              </a:solidFill>
              <a:latin typeface="Calibri" panose="020F0502020204030204" pitchFamily="34" charset="0"/>
              <a:cs typeface="Calibri" panose="020F0502020204030204" pitchFamily="34" charset="0"/>
            </a:endParaRPr>
          </a:p>
          <a:p>
            <a:pPr marL="285750" indent="-285750">
              <a:buFont typeface="Arial" pitchFamily="34" charset="0"/>
              <a:buChar char="•"/>
            </a:pPr>
            <a:endParaRPr lang="en-US" dirty="0">
              <a:solidFill>
                <a:srgbClr val="1F1F1F"/>
              </a:solidFill>
              <a:latin typeface="proxima-nova"/>
            </a:endParaRPr>
          </a:p>
          <a:p>
            <a:pPr marL="285750" indent="-285750">
              <a:buFont typeface="Arial" pitchFamily="34" charset="0"/>
              <a:buChar char="•"/>
            </a:pPr>
            <a:endParaRPr lang="en-US" dirty="0" smtClean="0">
              <a:solidFill>
                <a:srgbClr val="1F1F1F"/>
              </a:solidFill>
              <a:latin typeface="proxima-nova"/>
            </a:endParaRPr>
          </a:p>
          <a:p>
            <a:pPr marL="285750" indent="-285750">
              <a:buFont typeface="Arial" pitchFamily="34" charset="0"/>
              <a:buChar char="•"/>
            </a:pPr>
            <a:endParaRPr lang="en-US" dirty="0">
              <a:solidFill>
                <a:prstClr val="black"/>
              </a:solidFill>
            </a:endParaRPr>
          </a:p>
        </p:txBody>
      </p:sp>
      <p:pic>
        <p:nvPicPr>
          <p:cNvPr id="6" name="Picture 2" descr="\\osisa\osisa\SalcUsers\NyashaC\My Documents\SRHR Manual\SALC 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4191000" cy="604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14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8" y="6172200"/>
            <a:ext cx="8915403" cy="553998"/>
          </a:xfrm>
          <a:prstGeom prst="rect">
            <a:avLst/>
          </a:prstGeom>
          <a:solidFill>
            <a:srgbClr val="800000"/>
          </a:solidFill>
          <a:ln w="19050">
            <a:solidFill>
              <a:schemeClr val="accent2"/>
            </a:solidFill>
          </a:ln>
        </p:spPr>
        <p:txBody>
          <a:bodyPr wrap="square" rtlCol="0">
            <a:spAutoFit/>
          </a:bodyPr>
          <a:lstStyle/>
          <a:p>
            <a:pPr algn="ctr"/>
            <a:r>
              <a:rPr lang="en-US" sz="1000" b="1" dirty="0" smtClean="0">
                <a:solidFill>
                  <a:schemeClr val="bg1"/>
                </a:solidFill>
              </a:rPr>
              <a:t>Southern Africa Litigation Centre</a:t>
            </a:r>
          </a:p>
          <a:p>
            <a:pPr algn="ctr"/>
            <a:r>
              <a:rPr lang="en-US" sz="1000" b="1" dirty="0" smtClean="0">
                <a:solidFill>
                  <a:schemeClr val="bg1"/>
                </a:solidFill>
              </a:rPr>
              <a:t>T: +27 (0) 11 587 5065          f: +27 (0) 11 587 5099</a:t>
            </a:r>
          </a:p>
          <a:p>
            <a:pPr algn="ctr"/>
            <a:r>
              <a:rPr lang="en-US" sz="1000" b="1" dirty="0" smtClean="0">
                <a:solidFill>
                  <a:schemeClr val="bg1"/>
                </a:solidFill>
              </a:rPr>
              <a:t>www.southernafricalitigationcentre.org</a:t>
            </a:r>
            <a:endParaRPr lang="en-US" sz="1000" b="1" dirty="0">
              <a:solidFill>
                <a:schemeClr val="bg1"/>
              </a:solidFill>
            </a:endParaRPr>
          </a:p>
        </p:txBody>
      </p:sp>
      <p:sp>
        <p:nvSpPr>
          <p:cNvPr id="3" name="TextBox 2"/>
          <p:cNvSpPr txBox="1"/>
          <p:nvPr/>
        </p:nvSpPr>
        <p:spPr>
          <a:xfrm>
            <a:off x="0" y="2362200"/>
            <a:ext cx="9144000" cy="3046988"/>
          </a:xfrm>
          <a:prstGeom prst="rect">
            <a:avLst/>
          </a:prstGeom>
          <a:noFill/>
        </p:spPr>
        <p:txBody>
          <a:bodyPr wrap="square" rtlCol="0">
            <a:spAutoFit/>
          </a:bodyPr>
          <a:lstStyle/>
          <a:p>
            <a:pPr algn="ctr"/>
            <a:r>
              <a:rPr lang="en-US" sz="9600" b="1" dirty="0" smtClean="0"/>
              <a:t>THE END</a:t>
            </a:r>
          </a:p>
          <a:p>
            <a:pPr algn="ctr"/>
            <a:r>
              <a:rPr lang="en-US" sz="2400" b="1" dirty="0" smtClean="0"/>
              <a:t>All publications, judgments, legal arguments, research, are available on the SALC website</a:t>
            </a:r>
          </a:p>
          <a:p>
            <a:pPr algn="ctr"/>
            <a:endParaRPr lang="en-US" sz="2400" b="1" dirty="0" smtClean="0"/>
          </a:p>
          <a:p>
            <a:pPr algn="ctr"/>
            <a:r>
              <a:rPr lang="en-US" sz="2400" b="1" dirty="0" smtClean="0">
                <a:hlinkClick r:id="rId2"/>
              </a:rPr>
              <a:t>www.southernafricalitigationcentre.org</a:t>
            </a:r>
            <a:r>
              <a:rPr lang="en-US" sz="2400" b="1" dirty="0" smtClean="0"/>
              <a:t> </a:t>
            </a:r>
            <a:endParaRPr lang="en-US" sz="2400" b="1" dirty="0"/>
          </a:p>
        </p:txBody>
      </p:sp>
      <p:pic>
        <p:nvPicPr>
          <p:cNvPr id="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505" r="13920" b="35384"/>
          <a:stretch/>
        </p:blipFill>
        <p:spPr bwMode="auto">
          <a:xfrm>
            <a:off x="114298" y="152400"/>
            <a:ext cx="891540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02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871" y="872807"/>
            <a:ext cx="8982973" cy="1718048"/>
            <a:chOff x="268014" y="86710"/>
            <a:chExt cx="8759175" cy="1679028"/>
          </a:xfrm>
        </p:grpSpPr>
        <p:pic>
          <p:nvPicPr>
            <p:cNvPr id="5"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02" t="6050" r="1614" b="7303"/>
            <a:stretch/>
          </p:blipFill>
          <p:spPr bwMode="auto">
            <a:xfrm>
              <a:off x="268014" y="86710"/>
              <a:ext cx="8759175" cy="1679028"/>
            </a:xfrm>
            <a:prstGeom prst="rect">
              <a:avLst/>
            </a:prstGeom>
            <a:solidFill>
              <a:schemeClr val="accent2">
                <a:lumMod val="75000"/>
              </a:schemeClr>
            </a:solidFill>
            <a:ln w="9525">
              <a:noFill/>
              <a:miter lim="800000"/>
              <a:headEnd/>
              <a:tailEnd/>
            </a:ln>
            <a:effec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66830"/>
              <a:ext cx="2790343" cy="66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61028" y="5589096"/>
            <a:ext cx="8982973" cy="438582"/>
          </a:xfrm>
          <a:prstGeom prst="rect">
            <a:avLst/>
          </a:prstGeom>
          <a:solidFill>
            <a:srgbClr val="800000"/>
          </a:solidFill>
          <a:ln w="19050">
            <a:solidFill>
              <a:schemeClr val="accent2"/>
            </a:solidFill>
          </a:ln>
        </p:spPr>
        <p:txBody>
          <a:bodyPr wrap="square" rtlCol="0">
            <a:spAutoFit/>
          </a:bodyPr>
          <a:lstStyle/>
          <a:p>
            <a:pPr algn="ctr"/>
            <a:r>
              <a:rPr lang="en-US" sz="750" b="1" dirty="0">
                <a:solidFill>
                  <a:schemeClr val="bg1"/>
                </a:solidFill>
              </a:rPr>
              <a:t>Southern Africa Litigation Centre</a:t>
            </a:r>
          </a:p>
          <a:p>
            <a:pPr algn="ctr"/>
            <a:r>
              <a:rPr lang="en-US" sz="750" b="1" dirty="0">
                <a:solidFill>
                  <a:schemeClr val="bg1"/>
                </a:solidFill>
              </a:rPr>
              <a:t>T: +27 (0) 11 587 5065          f: +27 (0) 11 587 5099</a:t>
            </a:r>
          </a:p>
          <a:p>
            <a:pPr algn="ctr"/>
            <a:r>
              <a:rPr lang="en-US" sz="750" b="1" dirty="0">
                <a:solidFill>
                  <a:schemeClr val="bg1"/>
                </a:solidFill>
              </a:rPr>
              <a:t>www.southernafricalitigationcentre.org</a:t>
            </a:r>
          </a:p>
        </p:txBody>
      </p:sp>
      <p:grpSp>
        <p:nvGrpSpPr>
          <p:cNvPr id="18" name="Group 17"/>
          <p:cNvGrpSpPr/>
          <p:nvPr/>
        </p:nvGrpSpPr>
        <p:grpSpPr>
          <a:xfrm>
            <a:off x="152871" y="872807"/>
            <a:ext cx="8982973" cy="1718048"/>
            <a:chOff x="268014" y="86710"/>
            <a:chExt cx="8759175" cy="1679028"/>
          </a:xfrm>
        </p:grpSpPr>
        <p:pic>
          <p:nvPicPr>
            <p:cNvPr id="1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02" t="6050" r="1614" b="7303"/>
            <a:stretch/>
          </p:blipFill>
          <p:spPr bwMode="auto">
            <a:xfrm>
              <a:off x="268014" y="86710"/>
              <a:ext cx="8759175" cy="1679028"/>
            </a:xfrm>
            <a:prstGeom prst="rect">
              <a:avLst/>
            </a:prstGeom>
            <a:solidFill>
              <a:schemeClr val="accent2">
                <a:lumMod val="75000"/>
              </a:schemeClr>
            </a:solidFill>
            <a:ln w="9525">
              <a:noFill/>
              <a:miter lim="800000"/>
              <a:headEnd/>
              <a:tailEnd/>
            </a:ln>
            <a:effectLst/>
          </p:spPr>
        </p:pic>
        <p:pic>
          <p:nvPicPr>
            <p:cNvPr id="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66830"/>
              <a:ext cx="2790343" cy="66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p:nvSpPr>
        <p:spPr>
          <a:xfrm>
            <a:off x="161028" y="5589096"/>
            <a:ext cx="8982973" cy="438582"/>
          </a:xfrm>
          <a:prstGeom prst="rect">
            <a:avLst/>
          </a:prstGeom>
          <a:solidFill>
            <a:srgbClr val="800000"/>
          </a:solidFill>
          <a:ln w="19050">
            <a:solidFill>
              <a:schemeClr val="accent2"/>
            </a:solidFill>
          </a:ln>
        </p:spPr>
        <p:txBody>
          <a:bodyPr wrap="square" rtlCol="0">
            <a:spAutoFit/>
          </a:bodyPr>
          <a:lstStyle/>
          <a:p>
            <a:pPr algn="ctr"/>
            <a:r>
              <a:rPr lang="en-US" sz="750" b="1" dirty="0">
                <a:solidFill>
                  <a:schemeClr val="bg1"/>
                </a:solidFill>
              </a:rPr>
              <a:t>Southern Africa Litigation Centre</a:t>
            </a:r>
          </a:p>
          <a:p>
            <a:pPr algn="ctr"/>
            <a:r>
              <a:rPr lang="en-US" sz="750" b="1" dirty="0">
                <a:solidFill>
                  <a:schemeClr val="bg1"/>
                </a:solidFill>
              </a:rPr>
              <a:t>T: +27 (0) 11 587 5065          f: +27 (0) 11 587 5099</a:t>
            </a:r>
          </a:p>
          <a:p>
            <a:pPr algn="ctr"/>
            <a:r>
              <a:rPr lang="en-US" sz="750" b="1" dirty="0">
                <a:solidFill>
                  <a:schemeClr val="bg1"/>
                </a:solidFill>
              </a:rPr>
              <a:t>www.southernafricalitigationcentre.org</a:t>
            </a:r>
          </a:p>
        </p:txBody>
      </p:sp>
      <p:graphicFrame>
        <p:nvGraphicFramePr>
          <p:cNvPr id="22" name="Content Placeholder 10"/>
          <p:cNvGraphicFramePr>
            <a:graphicFrameLocks/>
          </p:cNvGraphicFramePr>
          <p:nvPr>
            <p:extLst>
              <p:ext uri="{D42A27DB-BD31-4B8C-83A1-F6EECF244321}">
                <p14:modId xmlns:p14="http://schemas.microsoft.com/office/powerpoint/2010/main" val="1090412825"/>
              </p:ext>
            </p:extLst>
          </p:nvPr>
        </p:nvGraphicFramePr>
        <p:xfrm>
          <a:off x="547616" y="2595219"/>
          <a:ext cx="8215385" cy="2887980"/>
        </p:xfrm>
        <a:graphic>
          <a:graphicData uri="http://schemas.openxmlformats.org/drawingml/2006/table">
            <a:tbl>
              <a:tblPr firstRow="1" bandRow="1">
                <a:tableStyleId>{BC89EF96-8CEA-46FF-86C4-4CE0E7609802}</a:tableStyleId>
              </a:tblPr>
              <a:tblGrid>
                <a:gridCol w="1437379">
                  <a:extLst>
                    <a:ext uri="{9D8B030D-6E8A-4147-A177-3AD203B41FA5}">
                      <a16:colId xmlns:a16="http://schemas.microsoft.com/office/drawing/2014/main" val="1103576806"/>
                    </a:ext>
                  </a:extLst>
                </a:gridCol>
                <a:gridCol w="1371278">
                  <a:extLst>
                    <a:ext uri="{9D8B030D-6E8A-4147-A177-3AD203B41FA5}">
                      <a16:colId xmlns:a16="http://schemas.microsoft.com/office/drawing/2014/main" val="20000"/>
                    </a:ext>
                  </a:extLst>
                </a:gridCol>
                <a:gridCol w="2234902">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gridCol w="1638301">
                  <a:extLst>
                    <a:ext uri="{9D8B030D-6E8A-4147-A177-3AD203B41FA5}">
                      <a16:colId xmlns:a16="http://schemas.microsoft.com/office/drawing/2014/main" val="20003"/>
                    </a:ext>
                  </a:extLst>
                </a:gridCol>
              </a:tblGrid>
              <a:tr h="617220">
                <a:tc gridSpan="5">
                  <a:txBody>
                    <a:bodyPr/>
                    <a:lstStyle/>
                    <a:p>
                      <a:pPr algn="ctr"/>
                      <a:r>
                        <a:rPr lang="en-ZA" sz="1800" dirty="0">
                          <a:solidFill>
                            <a:srgbClr val="A80000"/>
                          </a:solidFill>
                        </a:rPr>
                        <a:t>SALC Focus Areas to Promote Human Rights, Access to Justice &amp; Rule of Law in Southern</a:t>
                      </a:r>
                      <a:r>
                        <a:rPr lang="en-ZA" sz="1800" baseline="0" dirty="0">
                          <a:solidFill>
                            <a:srgbClr val="A80000"/>
                          </a:solidFill>
                        </a:rPr>
                        <a:t> Africa</a:t>
                      </a:r>
                      <a:endParaRPr lang="en-ZA" sz="1800" b="1" dirty="0">
                        <a:solidFill>
                          <a:srgbClr val="A80000"/>
                        </a:solidFill>
                        <a:latin typeface="+mn-lt"/>
                      </a:endParaRPr>
                    </a:p>
                  </a:txBody>
                  <a:tcPr marL="68580" marR="68580" marT="34290" marB="34290"/>
                </a:tc>
                <a:tc hMerge="1">
                  <a:txBody>
                    <a:bodyPr/>
                    <a:lstStyle/>
                    <a:p>
                      <a:pPr algn="ctr"/>
                      <a:endParaRPr lang="en-ZA" sz="2400" b="1" dirty="0">
                        <a:solidFill>
                          <a:srgbClr val="A80000"/>
                        </a:solidFill>
                        <a:latin typeface="+mn-lt"/>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1097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t>International Criminal Justice</a:t>
                      </a:r>
                    </a:p>
                    <a:p>
                      <a:pPr algn="ctr"/>
                      <a:endParaRPr lang="en-ZA" sz="1800" b="1" dirty="0">
                        <a:latin typeface="+mn-lt"/>
                      </a:endParaRPr>
                    </a:p>
                  </a:txBody>
                  <a:tcPr marL="68580" marR="68580" marT="34290" marB="34290">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t>Business and Human Rights </a:t>
                      </a:r>
                    </a:p>
                    <a:p>
                      <a:pPr algn="ctr"/>
                      <a:endParaRPr lang="en-ZA" sz="1400" b="1" dirty="0">
                        <a:latin typeface="+mn-lt"/>
                      </a:endParaRPr>
                    </a:p>
                  </a:txBody>
                  <a:tcPr marL="68580" marR="68580" marT="34290" marB="34290">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t>Freedom of Expression, Access to Information and Freedom of Association</a:t>
                      </a:r>
                    </a:p>
                    <a:p>
                      <a:pPr algn="ctr"/>
                      <a:endParaRPr lang="en-ZA" sz="1400" b="1" dirty="0"/>
                    </a:p>
                    <a:p>
                      <a:pPr algn="ctr"/>
                      <a:endParaRPr lang="en-ZA" sz="1400" b="1" dirty="0">
                        <a:latin typeface="+mn-lt"/>
                      </a:endParaRPr>
                    </a:p>
                  </a:txBody>
                  <a:tcPr marL="68580" marR="68580" marT="34290" marB="34290">
                    <a:solidFill>
                      <a:schemeClr val="accent3">
                        <a:lumMod val="20000"/>
                        <a:lumOff val="80000"/>
                      </a:schemeClr>
                    </a:solidFill>
                  </a:tcPr>
                </a:tc>
                <a:tc>
                  <a:txBody>
                    <a:bodyPr/>
                    <a:lstStyle/>
                    <a:p>
                      <a:pPr algn="ctr"/>
                      <a:r>
                        <a:rPr lang="en-ZA" sz="1400" b="1" dirty="0"/>
                        <a:t>Health Rights</a:t>
                      </a:r>
                    </a:p>
                  </a:txBody>
                  <a:tcPr marL="68580" marR="68580" marT="34290" marB="34290">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t>Sexual and Reproductive Health </a:t>
                      </a:r>
                      <a:r>
                        <a:rPr lang="en-ZA" sz="1400" b="1" baseline="0" dirty="0" smtClean="0"/>
                        <a:t>Rights and Children’s Rights</a:t>
                      </a:r>
                      <a:endParaRPr lang="en-ZA" sz="1400" b="1" dirty="0">
                        <a:latin typeface="+mn-lt"/>
                      </a:endParaRPr>
                    </a:p>
                  </a:txBody>
                  <a:tcPr marL="68580" marR="68580" marT="34290" marB="34290">
                    <a:solidFill>
                      <a:schemeClr val="accent3">
                        <a:lumMod val="20000"/>
                        <a:lumOff val="80000"/>
                      </a:schemeClr>
                    </a:solidFill>
                  </a:tcPr>
                </a:tc>
                <a:extLst>
                  <a:ext uri="{0D108BD9-81ED-4DB2-BD59-A6C34878D82A}">
                    <a16:rowId xmlns:a16="http://schemas.microsoft.com/office/drawing/2014/main" val="10001"/>
                  </a:ext>
                </a:extLst>
              </a:tr>
              <a:tr h="1097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t>Women’s Land and Property Rights</a:t>
                      </a:r>
                      <a:endParaRPr lang="en-ZA" sz="1400" b="1" baseline="0" dirty="0"/>
                    </a:p>
                    <a:p>
                      <a:pPr algn="ctr"/>
                      <a:endParaRPr lang="en-ZA" sz="1400" b="1" dirty="0"/>
                    </a:p>
                  </a:txBody>
                  <a:tcPr marL="68580" marR="68580" marT="34290" marB="34290">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t>Refugee and Migrant Rights </a:t>
                      </a:r>
                      <a:endParaRPr lang="en-ZA" sz="1400" b="1" dirty="0">
                        <a:latin typeface="+mn-lt"/>
                      </a:endParaRPr>
                    </a:p>
                    <a:p>
                      <a:pPr algn="ctr"/>
                      <a:endParaRPr lang="en-ZA" sz="1400" b="1" dirty="0"/>
                    </a:p>
                  </a:txBody>
                  <a:tcPr marL="68580" marR="68580" marT="34290" marB="34290">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t>Prisoner </a:t>
                      </a:r>
                      <a:r>
                        <a:rPr lang="en-ZA" sz="1400" b="1" dirty="0" smtClean="0"/>
                        <a:t>Rights and Criminal Justice</a:t>
                      </a:r>
                      <a:endParaRPr lang="en-ZA" sz="1400" b="1" dirty="0"/>
                    </a:p>
                    <a:p>
                      <a:pPr marL="0" marR="0" indent="0" algn="ctr" defTabSz="914400" rtl="0" eaLnBrk="1" fontAlgn="auto" latinLnBrk="0" hangingPunct="1">
                        <a:lnSpc>
                          <a:spcPct val="100000"/>
                        </a:lnSpc>
                        <a:spcBef>
                          <a:spcPts val="0"/>
                        </a:spcBef>
                        <a:spcAft>
                          <a:spcPts val="0"/>
                        </a:spcAft>
                        <a:buClrTx/>
                        <a:buSzTx/>
                        <a:buFontTx/>
                        <a:buNone/>
                        <a:tabLst/>
                        <a:defRPr/>
                      </a:pPr>
                      <a:endParaRPr lang="en-ZA" sz="1400" b="1" baseline="0" dirty="0"/>
                    </a:p>
                  </a:txBody>
                  <a:tcPr marL="68580" marR="68580" marT="34290" marB="34290">
                    <a:solidFill>
                      <a:schemeClr val="accent3">
                        <a:lumMod val="20000"/>
                        <a:lumOff val="80000"/>
                      </a:schemeClr>
                    </a:solidFill>
                  </a:tcPr>
                </a:tc>
                <a:tc>
                  <a:txBody>
                    <a:bodyPr/>
                    <a:lstStyle/>
                    <a:p>
                      <a:pPr algn="ctr"/>
                      <a:endParaRPr lang="en-ZA" sz="1400" b="1"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t>Sex Worker and LGBT Rights</a:t>
                      </a:r>
                    </a:p>
                    <a:p>
                      <a:pPr algn="ctr"/>
                      <a:endParaRPr lang="en-ZA" sz="1400" b="1" dirty="0"/>
                    </a:p>
                  </a:txBody>
                  <a:tcPr marL="68580" marR="68580" marT="34290" marB="34290">
                    <a:solidFill>
                      <a:schemeClr val="accent3">
                        <a:lumMod val="20000"/>
                        <a:lumOff val="80000"/>
                      </a:schemeClr>
                    </a:solidFill>
                  </a:tcPr>
                </a:tc>
                <a:tc>
                  <a:txBody>
                    <a:bodyPr/>
                    <a:lstStyle/>
                    <a:p>
                      <a:pPr algn="ctr"/>
                      <a:endParaRPr lang="en-ZA" sz="1400" b="1"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t>Disability Rights</a:t>
                      </a:r>
                      <a:endParaRPr lang="en-ZA" sz="1400" b="1" dirty="0">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ZA" sz="1400" b="1"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ZA" sz="1400" b="1" dirty="0"/>
                    </a:p>
                    <a:p>
                      <a:pPr algn="ctr"/>
                      <a:endParaRPr lang="en-ZA" sz="1400" b="1" dirty="0"/>
                    </a:p>
                  </a:txBody>
                  <a:tcPr marL="68580" marR="68580" marT="34290" marB="34290">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23" name="Left-Right Arrow 22"/>
          <p:cNvSpPr/>
          <p:nvPr/>
        </p:nvSpPr>
        <p:spPr>
          <a:xfrm>
            <a:off x="5260925" y="3981673"/>
            <a:ext cx="501705" cy="1285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4" name="Left-Right Arrow 23"/>
          <p:cNvSpPr/>
          <p:nvPr/>
        </p:nvSpPr>
        <p:spPr>
          <a:xfrm rot="15835691">
            <a:off x="6111959" y="4453729"/>
            <a:ext cx="492163" cy="104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5" name="Left-Right Arrow 24"/>
          <p:cNvSpPr/>
          <p:nvPr/>
        </p:nvSpPr>
        <p:spPr>
          <a:xfrm rot="15946829">
            <a:off x="7639401" y="4385465"/>
            <a:ext cx="492163" cy="104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6" name="Left-Right Arrow 25"/>
          <p:cNvSpPr/>
          <p:nvPr/>
        </p:nvSpPr>
        <p:spPr>
          <a:xfrm rot="10800000">
            <a:off x="3067037" y="3991843"/>
            <a:ext cx="503929" cy="1183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7" name="Left-Right Arrow 26"/>
          <p:cNvSpPr/>
          <p:nvPr/>
        </p:nvSpPr>
        <p:spPr>
          <a:xfrm rot="13898899">
            <a:off x="10158535" y="3664105"/>
            <a:ext cx="492163" cy="104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8" name="Left-Right Arrow 27"/>
          <p:cNvSpPr/>
          <p:nvPr/>
        </p:nvSpPr>
        <p:spPr>
          <a:xfrm rot="15993126">
            <a:off x="4257705" y="4453730"/>
            <a:ext cx="492163" cy="104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9" name="Left-Right Arrow 15"/>
          <p:cNvSpPr/>
          <p:nvPr/>
        </p:nvSpPr>
        <p:spPr>
          <a:xfrm rot="13898899">
            <a:off x="1791863" y="4459960"/>
            <a:ext cx="346051" cy="1055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0" name="Left-Right Arrow 12"/>
          <p:cNvSpPr/>
          <p:nvPr/>
        </p:nvSpPr>
        <p:spPr>
          <a:xfrm rot="10800000">
            <a:off x="3067037" y="5223138"/>
            <a:ext cx="503929" cy="1183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1" name="Left-Right Arrow 15"/>
          <p:cNvSpPr/>
          <p:nvPr/>
        </p:nvSpPr>
        <p:spPr>
          <a:xfrm rot="13898899">
            <a:off x="6879565" y="4441598"/>
            <a:ext cx="492163" cy="104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2" name="Left-Right Arrow 12"/>
          <p:cNvSpPr/>
          <p:nvPr/>
        </p:nvSpPr>
        <p:spPr>
          <a:xfrm rot="10800000">
            <a:off x="1712923" y="3971641"/>
            <a:ext cx="503929" cy="1183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3" name="Left-Right Arrow 9"/>
          <p:cNvSpPr/>
          <p:nvPr/>
        </p:nvSpPr>
        <p:spPr>
          <a:xfrm>
            <a:off x="5371889" y="5212969"/>
            <a:ext cx="501705" cy="1285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4" name="Left-Right Arrow 15"/>
          <p:cNvSpPr/>
          <p:nvPr/>
        </p:nvSpPr>
        <p:spPr>
          <a:xfrm rot="18261304">
            <a:off x="5315504" y="4472117"/>
            <a:ext cx="522791" cy="1338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5" name="Left-Right Arrow 15"/>
          <p:cNvSpPr/>
          <p:nvPr/>
        </p:nvSpPr>
        <p:spPr>
          <a:xfrm rot="18261304">
            <a:off x="6876983" y="4450802"/>
            <a:ext cx="522791" cy="1338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Tree>
    <p:extLst>
      <p:ext uri="{BB962C8B-B14F-4D97-AF65-F5344CB8AC3E}">
        <p14:creationId xmlns:p14="http://schemas.microsoft.com/office/powerpoint/2010/main" val="75544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621" y="381000"/>
            <a:ext cx="6683765" cy="608243"/>
          </a:xfrm>
        </p:spPr>
        <p:txBody>
          <a:bodyPr>
            <a:normAutofit fontScale="90000"/>
          </a:bodyPr>
          <a:lstStyle/>
          <a:p>
            <a:pPr algn="l"/>
            <a:r>
              <a:rPr lang="en-ZA" b="1" dirty="0">
                <a:solidFill>
                  <a:srgbClr val="C00000"/>
                </a:solidFill>
              </a:rPr>
              <a:t>SALC </a:t>
            </a:r>
            <a:r>
              <a:rPr lang="en-ZA" b="1" dirty="0" smtClean="0">
                <a:solidFill>
                  <a:srgbClr val="C00000"/>
                </a:solidFill>
              </a:rPr>
              <a:t>COUNTRIES</a:t>
            </a:r>
            <a:endParaRPr lang="en-ZA" b="1" dirty="0">
              <a:solidFill>
                <a:srgbClr val="C00000"/>
              </a:solidFill>
            </a:endParaRPr>
          </a:p>
        </p:txBody>
      </p:sp>
      <p:sp>
        <p:nvSpPr>
          <p:cNvPr id="3" name="Content Placeholder 2"/>
          <p:cNvSpPr>
            <a:spLocks noGrp="1"/>
          </p:cNvSpPr>
          <p:nvPr>
            <p:ph idx="1"/>
          </p:nvPr>
        </p:nvSpPr>
        <p:spPr>
          <a:xfrm>
            <a:off x="1137621" y="1651186"/>
            <a:ext cx="7721301" cy="4073339"/>
          </a:xfrm>
        </p:spPr>
        <p:txBody>
          <a:bodyPr>
            <a:noAutofit/>
          </a:bodyPr>
          <a:lstStyle/>
          <a:p>
            <a:r>
              <a:rPr lang="en-ZA" sz="2400" dirty="0"/>
              <a:t>SALC engages in litigation, advocacy and training in 10 countries: </a:t>
            </a:r>
          </a:p>
          <a:p>
            <a:pPr lvl="1"/>
            <a:r>
              <a:rPr lang="en-ZA" sz="2100" dirty="0">
                <a:solidFill>
                  <a:schemeClr val="accent2">
                    <a:lumMod val="75000"/>
                  </a:schemeClr>
                </a:solidFill>
              </a:rPr>
              <a:t>Angola, Botswana, Democratic Republic of Congo, Lesotho, Malawi, Mozambique, Namibia, Swaziland, Zambia, Zimbabwe. </a:t>
            </a:r>
          </a:p>
          <a:p>
            <a:r>
              <a:rPr lang="en-ZA" sz="2400" dirty="0"/>
              <a:t>SALC also provides legal advice and research support to lawyers and civil society partners in other African countries as requested</a:t>
            </a:r>
            <a:r>
              <a:rPr lang="en-ZA" sz="2400" dirty="0" smtClean="0"/>
              <a:t>.(Including </a:t>
            </a:r>
            <a:r>
              <a:rPr lang="en-ZA" sz="2400" dirty="0" err="1" smtClean="0"/>
              <a:t>Tanzania,Nigeria</a:t>
            </a:r>
            <a:r>
              <a:rPr lang="en-ZA" sz="2400" dirty="0" smtClean="0"/>
              <a:t>)</a:t>
            </a:r>
            <a:endParaRPr lang="en-ZA" sz="2400" dirty="0"/>
          </a:p>
        </p:txBody>
      </p:sp>
    </p:spTree>
    <p:extLst>
      <p:ext uri="{BB962C8B-B14F-4D97-AF65-F5344CB8AC3E}">
        <p14:creationId xmlns:p14="http://schemas.microsoft.com/office/powerpoint/2010/main" val="3278224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481" y="562780"/>
            <a:ext cx="6683765" cy="608243"/>
          </a:xfrm>
        </p:spPr>
        <p:txBody>
          <a:bodyPr>
            <a:normAutofit fontScale="90000"/>
          </a:bodyPr>
          <a:lstStyle/>
          <a:p>
            <a:pPr algn="ctr"/>
            <a:r>
              <a:rPr lang="en-ZA" b="1" dirty="0" smtClean="0">
                <a:solidFill>
                  <a:srgbClr val="C00000"/>
                </a:solidFill>
              </a:rPr>
              <a:t>SALC’s WORK IN THE REGION</a:t>
            </a:r>
            <a:endParaRPr lang="en-ZA" b="1" dirty="0">
              <a:solidFill>
                <a:srgbClr val="C00000"/>
              </a:solidFill>
            </a:endParaRPr>
          </a:p>
        </p:txBody>
      </p:sp>
      <p:sp>
        <p:nvSpPr>
          <p:cNvPr id="3" name="Content Placeholder 2"/>
          <p:cNvSpPr>
            <a:spLocks noGrp="1"/>
          </p:cNvSpPr>
          <p:nvPr>
            <p:ph idx="1"/>
          </p:nvPr>
        </p:nvSpPr>
        <p:spPr>
          <a:xfrm>
            <a:off x="1396476" y="1869029"/>
            <a:ext cx="5727776" cy="4090820"/>
          </a:xfrm>
        </p:spPr>
        <p:txBody>
          <a:bodyPr>
            <a:noAutofit/>
          </a:bodyPr>
          <a:lstStyle/>
          <a:p>
            <a:r>
              <a:rPr lang="en-ZA" sz="2000" dirty="0"/>
              <a:t>Work with partners to identify </a:t>
            </a:r>
            <a:r>
              <a:rPr lang="en-ZA" sz="2000" b="1" dirty="0"/>
              <a:t>strategic litigation </a:t>
            </a:r>
            <a:r>
              <a:rPr lang="en-ZA" sz="2000" dirty="0"/>
              <a:t>cases, conduct research in preparation for cases, engage in advocacy with partners. </a:t>
            </a:r>
          </a:p>
          <a:p>
            <a:r>
              <a:rPr lang="en-ZA" sz="2000" dirty="0"/>
              <a:t>Provide </a:t>
            </a:r>
            <a:r>
              <a:rPr lang="en-ZA" sz="2000" b="1" dirty="0"/>
              <a:t>research</a:t>
            </a:r>
            <a:r>
              <a:rPr lang="en-ZA" sz="2000" dirty="0"/>
              <a:t> and technical and/or monetary support to existing litigation. </a:t>
            </a:r>
          </a:p>
          <a:p>
            <a:r>
              <a:rPr lang="en-ZA" sz="2000" dirty="0"/>
              <a:t>Provide </a:t>
            </a:r>
            <a:r>
              <a:rPr lang="en-ZA" sz="2000" b="1" dirty="0"/>
              <a:t>training</a:t>
            </a:r>
            <a:r>
              <a:rPr lang="en-ZA" sz="2000" dirty="0"/>
              <a:t> to lawyers, judges, paralegals, CSOs in the region on litigation. </a:t>
            </a:r>
          </a:p>
          <a:p>
            <a:r>
              <a:rPr lang="en-ZA" sz="2000" dirty="0"/>
              <a:t>Develop litigation manuals and </a:t>
            </a:r>
            <a:r>
              <a:rPr lang="en-ZA" sz="2000" b="1" dirty="0"/>
              <a:t>publications</a:t>
            </a:r>
            <a:r>
              <a:rPr lang="en-ZA" sz="2000" dirty="0" smtClean="0"/>
              <a:t>.</a:t>
            </a:r>
            <a:endParaRPr lang="en-ZA" sz="2000" dirty="0"/>
          </a:p>
          <a:p>
            <a:r>
              <a:rPr lang="en-ZA" sz="2000" dirty="0"/>
              <a:t>Provide platforms for CSOs and human rights defenders to </a:t>
            </a:r>
            <a:r>
              <a:rPr lang="en-ZA" sz="2000" dirty="0" err="1"/>
              <a:t>strategise</a:t>
            </a:r>
            <a:r>
              <a:rPr lang="en-ZA" sz="2000" dirty="0"/>
              <a:t> on </a:t>
            </a:r>
            <a:r>
              <a:rPr lang="en-ZA" sz="2000" b="1" dirty="0"/>
              <a:t>advocacy</a:t>
            </a:r>
            <a:r>
              <a:rPr lang="en-ZA" sz="2000" dirty="0"/>
              <a:t> around pertinent issues at national, regional and international levels. </a:t>
            </a:r>
          </a:p>
        </p:txBody>
      </p:sp>
      <p:pic>
        <p:nvPicPr>
          <p:cNvPr id="4" name="Picture 3"/>
          <p:cNvPicPr>
            <a:picLocks noChangeAspect="1"/>
          </p:cNvPicPr>
          <p:nvPr/>
        </p:nvPicPr>
        <p:blipFill>
          <a:blip r:embed="rId3"/>
          <a:stretch>
            <a:fillRect/>
          </a:stretch>
        </p:blipFill>
        <p:spPr>
          <a:xfrm>
            <a:off x="7485809" y="1559076"/>
            <a:ext cx="1543767" cy="20897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5101" y="3816724"/>
            <a:ext cx="1514475" cy="2143125"/>
          </a:xfrm>
          <a:prstGeom prst="rect">
            <a:avLst/>
          </a:prstGeom>
        </p:spPr>
      </p:pic>
    </p:spTree>
    <p:extLst>
      <p:ext uri="{BB962C8B-B14F-4D97-AF65-F5344CB8AC3E}">
        <p14:creationId xmlns:p14="http://schemas.microsoft.com/office/powerpoint/2010/main" val="3419530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a:bodyPr>
          <a:lstStyle/>
          <a:p>
            <a:r>
              <a:rPr lang="en-ZA" sz="2000" dirty="0"/>
              <a:t>Provide </a:t>
            </a:r>
            <a:r>
              <a:rPr lang="en-ZA" sz="2000" b="1" dirty="0"/>
              <a:t>technical support </a:t>
            </a:r>
            <a:r>
              <a:rPr lang="en-ZA" sz="2000" dirty="0"/>
              <a:t>to partners to draft joint legal submissions on laws, policies and regional instruments.</a:t>
            </a:r>
          </a:p>
        </p:txBody>
      </p:sp>
    </p:spTree>
    <p:extLst>
      <p:ext uri="{BB962C8B-B14F-4D97-AF65-F5344CB8AC3E}">
        <p14:creationId xmlns:p14="http://schemas.microsoft.com/office/powerpoint/2010/main" val="573247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5"/>
            <a:ext cx="7774632" cy="1224135"/>
          </a:xfrm>
        </p:spPr>
        <p:txBody>
          <a:bodyPr>
            <a:normAutofit fontScale="90000"/>
          </a:bodyPr>
          <a:lstStyle/>
          <a:p>
            <a:pPr algn="l"/>
            <a:r>
              <a:rPr lang="en-ZA" b="1" dirty="0" smtClean="0">
                <a:solidFill>
                  <a:schemeClr val="accent2"/>
                </a:solidFill>
              </a:rPr>
              <a:t>STRATEGIC LITIGATION</a:t>
            </a:r>
            <a:r>
              <a:rPr lang="en-ZA" b="1" dirty="0">
                <a:solidFill>
                  <a:schemeClr val="accent2"/>
                </a:solidFill>
              </a:rPr>
              <a:t/>
            </a:r>
            <a:br>
              <a:rPr lang="en-ZA" b="1" dirty="0">
                <a:solidFill>
                  <a:schemeClr val="accent2"/>
                </a:solidFill>
              </a:rPr>
            </a:br>
            <a:endParaRPr lang="en-ZA" b="1" dirty="0">
              <a:solidFill>
                <a:schemeClr val="accent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43294418"/>
              </p:ext>
            </p:extLst>
          </p:nvPr>
        </p:nvGraphicFramePr>
        <p:xfrm>
          <a:off x="539552" y="1268760"/>
          <a:ext cx="8136904" cy="10501104"/>
        </p:xfrm>
        <a:graphic>
          <a:graphicData uri="http://schemas.openxmlformats.org/drawingml/2006/table">
            <a:tbl>
              <a:tblPr>
                <a:tableStyleId>{5C22544A-7EE6-4342-B048-85BDC9FD1C3A}</a:tableStyleId>
              </a:tblPr>
              <a:tblGrid>
                <a:gridCol w="8136904">
                  <a:extLst>
                    <a:ext uri="{9D8B030D-6E8A-4147-A177-3AD203B41FA5}">
                      <a16:colId xmlns:a16="http://schemas.microsoft.com/office/drawing/2014/main" val="20000"/>
                    </a:ext>
                  </a:extLst>
                </a:gridCol>
              </a:tblGrid>
              <a:tr h="5250552">
                <a:tc>
                  <a:txBody>
                    <a:bodyPr/>
                    <a:lstStyle/>
                    <a:p>
                      <a:pPr>
                        <a:buFont typeface="Wingdings" pitchFamily="2" charset="2"/>
                        <a:buNone/>
                      </a:pPr>
                      <a:r>
                        <a:rPr lang="en-ZA" sz="2400" dirty="0" smtClean="0">
                          <a:latin typeface="+mn-lt"/>
                        </a:rPr>
                        <a:t>A case that</a:t>
                      </a:r>
                      <a:r>
                        <a:rPr lang="en-ZA" sz="2400" baseline="0" dirty="0" smtClean="0">
                          <a:latin typeface="+mn-lt"/>
                        </a:rPr>
                        <a:t> has the potential to have a </a:t>
                      </a:r>
                      <a:r>
                        <a:rPr lang="en-ZA" sz="2400" b="1" baseline="0" dirty="0" smtClean="0">
                          <a:solidFill>
                            <a:schemeClr val="accent2"/>
                          </a:solidFill>
                          <a:latin typeface="+mn-lt"/>
                        </a:rPr>
                        <a:t>lasting impact- </a:t>
                      </a:r>
                      <a:r>
                        <a:rPr lang="en-ZA" sz="2400" baseline="0" dirty="0" smtClean="0">
                          <a:latin typeface="+mn-lt"/>
                        </a:rPr>
                        <a:t>beyond the effect on the parties to the case.</a:t>
                      </a:r>
                    </a:p>
                    <a:p>
                      <a:pPr>
                        <a:buFont typeface="Wingdings" pitchFamily="2" charset="2"/>
                        <a:buNone/>
                      </a:pPr>
                      <a:r>
                        <a:rPr lang="en-ZA" sz="2400" dirty="0" smtClean="0">
                          <a:effectLst/>
                          <a:latin typeface="+mn-lt"/>
                          <a:ea typeface="Calibri"/>
                        </a:rPr>
                        <a:t>A case that seeks to:</a:t>
                      </a:r>
                    </a:p>
                    <a:p>
                      <a:pPr marL="342900" indent="-342900">
                        <a:buFont typeface="Wingdings" panose="05000000000000000000" pitchFamily="2" charset="2"/>
                        <a:buChar char="Ø"/>
                      </a:pPr>
                      <a:r>
                        <a:rPr lang="en-ZA" sz="2400" dirty="0" smtClean="0">
                          <a:effectLst/>
                          <a:latin typeface="+mn-lt"/>
                          <a:ea typeface="Calibri"/>
                        </a:rPr>
                        <a:t>Ensure enforcement of laws or policies</a:t>
                      </a:r>
                    </a:p>
                    <a:p>
                      <a:pPr marL="342900" indent="-342900">
                        <a:buFont typeface="Wingdings" panose="05000000000000000000" pitchFamily="2" charset="2"/>
                        <a:buChar char="Ø"/>
                      </a:pPr>
                      <a:r>
                        <a:rPr lang="en-ZA" sz="2400" dirty="0" smtClean="0">
                          <a:effectLst/>
                          <a:latin typeface="+mn-lt"/>
                          <a:ea typeface="Calibri"/>
                        </a:rPr>
                        <a:t>Clarify laws or policies </a:t>
                      </a:r>
                      <a:r>
                        <a:rPr lang="en-ZA" sz="2400" dirty="0" smtClean="0"/>
                        <a:t>or what obligations flow from them </a:t>
                      </a:r>
                      <a:endParaRPr lang="en-ZA" sz="2400" dirty="0" smtClean="0">
                        <a:effectLst/>
                        <a:latin typeface="+mn-lt"/>
                        <a:ea typeface="Calibri"/>
                      </a:endParaRP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ZA" sz="2400" dirty="0" smtClean="0">
                          <a:effectLst/>
                          <a:latin typeface="+mn-lt"/>
                          <a:ea typeface="Calibri"/>
                        </a:rPr>
                        <a:t>Challenge laws or policies </a:t>
                      </a:r>
                      <a:r>
                        <a:rPr lang="en-ZA" sz="2400" dirty="0" smtClean="0"/>
                        <a:t>resulting in laws being struck down or amended </a:t>
                      </a:r>
                      <a:endParaRPr lang="en-ZA" sz="2400" dirty="0" smtClean="0">
                        <a:effectLst/>
                        <a:latin typeface="+mn-lt"/>
                        <a:ea typeface="Calibri"/>
                      </a:endParaRPr>
                    </a:p>
                    <a:p>
                      <a:pPr marL="342900" indent="-342900">
                        <a:buFont typeface="Wingdings" panose="05000000000000000000" pitchFamily="2" charset="2"/>
                        <a:buChar char="Ø"/>
                      </a:pPr>
                      <a:r>
                        <a:rPr lang="en-ZA" sz="2400" dirty="0" smtClean="0">
                          <a:effectLst/>
                          <a:latin typeface="+mn-lt"/>
                          <a:ea typeface="Calibri"/>
                        </a:rPr>
                        <a:t>Build on laws or policies  </a:t>
                      </a:r>
                    </a:p>
                    <a:p>
                      <a:pPr marL="342900" indent="-342900">
                        <a:buFont typeface="Wingdings" panose="05000000000000000000" pitchFamily="2" charset="2"/>
                        <a:buChar char="Ø"/>
                      </a:pPr>
                      <a:r>
                        <a:rPr lang="en-ZA" sz="2400" dirty="0" smtClean="0">
                          <a:effectLst/>
                          <a:latin typeface="+mn-lt"/>
                          <a:ea typeface="Calibri"/>
                        </a:rPr>
                        <a:t>Reform laws or policies </a:t>
                      </a:r>
                      <a:r>
                        <a:rPr lang="en-ZA" sz="2400" dirty="0" smtClean="0"/>
                        <a:t>not in line with internationally recognised state obligations including treaty obligations</a:t>
                      </a:r>
                      <a:endParaRPr lang="en-ZA" sz="2400" dirty="0" smtClean="0">
                        <a:effectLst/>
                        <a:latin typeface="+mn-lt"/>
                        <a:ea typeface="Calibri"/>
                      </a:endParaRPr>
                    </a:p>
                    <a:p>
                      <a:pPr marL="0" indent="0">
                        <a:buFont typeface="Arial" panose="020B0604020202020204" pitchFamily="34" charset="0"/>
                        <a:buNone/>
                      </a:pPr>
                      <a:endParaRPr lang="en-ZA" sz="2400" dirty="0" smtClean="0">
                        <a:effectLst/>
                        <a:latin typeface="+mn-lt"/>
                        <a:ea typeface="Calibri"/>
                      </a:endParaRPr>
                    </a:p>
                    <a:p>
                      <a:pPr>
                        <a:buFont typeface="Wingdings" pitchFamily="2" charset="2"/>
                        <a:buNone/>
                      </a:pPr>
                      <a:r>
                        <a:rPr lang="en-ZA" sz="2400" dirty="0" smtClean="0">
                          <a:effectLst/>
                          <a:latin typeface="+mn-lt"/>
                          <a:ea typeface="Calibri"/>
                        </a:rPr>
                        <a:t>A case that will enhance other advocacy efforts, raise awareness, or provide</a:t>
                      </a:r>
                      <a:r>
                        <a:rPr lang="en-ZA" sz="2400" baseline="0" dirty="0" smtClean="0">
                          <a:effectLst/>
                          <a:latin typeface="+mn-lt"/>
                          <a:ea typeface="Calibri"/>
                        </a:rPr>
                        <a:t> </a:t>
                      </a:r>
                      <a:r>
                        <a:rPr lang="en-ZA" sz="2400" dirty="0" smtClean="0">
                          <a:effectLst/>
                          <a:latin typeface="+mn-lt"/>
                          <a:ea typeface="Calibri"/>
                        </a:rPr>
                        <a:t>education on laws</a:t>
                      </a:r>
                    </a:p>
                    <a:p>
                      <a:pPr>
                        <a:buFont typeface="Wingdings" pitchFamily="2" charset="2"/>
                        <a:buNone/>
                      </a:pPr>
                      <a:endParaRPr lang="en-ZA" sz="2400" baseline="0" dirty="0" smtClean="0">
                        <a:effectLst/>
                        <a:latin typeface="+mn-lt"/>
                        <a:ea typeface="+mn-ea"/>
                      </a:endParaRPr>
                    </a:p>
                  </a:txBody>
                  <a:tcPr>
                    <a:noFill/>
                  </a:tcPr>
                </a:tc>
                <a:extLst>
                  <a:ext uri="{0D108BD9-81ED-4DB2-BD59-A6C34878D82A}">
                    <a16:rowId xmlns:a16="http://schemas.microsoft.com/office/drawing/2014/main" val="10000"/>
                  </a:ext>
                </a:extLst>
              </a:tr>
              <a:tr h="5250552">
                <a:tc>
                  <a:txBody>
                    <a:bodyPr/>
                    <a:lstStyle/>
                    <a:p>
                      <a:pPr algn="ctr">
                        <a:buFont typeface="Wingdings" pitchFamily="2" charset="2"/>
                        <a:buNone/>
                      </a:pPr>
                      <a:endParaRPr lang="en-ZA" sz="3200" dirty="0"/>
                    </a:p>
                  </a:txBody>
                  <a:tcPr>
                    <a:noFill/>
                  </a:tcPr>
                </a:tc>
                <a:extLst>
                  <a:ext uri="{0D108BD9-81ED-4DB2-BD59-A6C34878D82A}">
                    <a16:rowId xmlns:a16="http://schemas.microsoft.com/office/drawing/2014/main" val="10001"/>
                  </a:ext>
                </a:extLst>
              </a:tr>
            </a:tbl>
          </a:graphicData>
        </a:graphic>
      </p:graphicFrame>
      <p:sp>
        <p:nvSpPr>
          <p:cNvPr id="6" name="TextBox 5"/>
          <p:cNvSpPr txBox="1"/>
          <p:nvPr/>
        </p:nvSpPr>
        <p:spPr>
          <a:xfrm>
            <a:off x="114298" y="6172200"/>
            <a:ext cx="8915403" cy="553998"/>
          </a:xfrm>
          <a:prstGeom prst="rect">
            <a:avLst/>
          </a:prstGeom>
          <a:solidFill>
            <a:srgbClr val="800000"/>
          </a:solidFill>
          <a:ln w="19050">
            <a:solidFill>
              <a:srgbClr val="C0504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Southern Africa Litigation Centre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T: +27 (0) 11 587 5065          f: +27 (0) 11 587 5099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www.southernafricalitigationcentre.org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pPr algn="l"/>
            <a:r>
              <a:rPr lang="en-ZA" sz="4000" b="1" dirty="0" smtClean="0">
                <a:solidFill>
                  <a:schemeClr val="accent2"/>
                </a:solidFill>
              </a:rPr>
              <a:t>FACTORS TO CONSIDER…</a:t>
            </a:r>
            <a:endParaRPr lang="en-ZA" sz="4000" b="1" dirty="0">
              <a:solidFill>
                <a:schemeClr val="accent2"/>
              </a:solidFill>
            </a:endParaRPr>
          </a:p>
        </p:txBody>
      </p:sp>
      <p:sp>
        <p:nvSpPr>
          <p:cNvPr id="3" name="Content Placeholder 2"/>
          <p:cNvSpPr>
            <a:spLocks noGrp="1"/>
          </p:cNvSpPr>
          <p:nvPr>
            <p:ph idx="1"/>
          </p:nvPr>
        </p:nvSpPr>
        <p:spPr>
          <a:xfrm>
            <a:off x="457200" y="764704"/>
            <a:ext cx="8229600" cy="5904656"/>
          </a:xfrm>
        </p:spPr>
        <p:txBody>
          <a:bodyPr>
            <a:normAutofit/>
          </a:bodyPr>
          <a:lstStyle/>
          <a:p>
            <a:pPr marL="0" indent="0">
              <a:buNone/>
            </a:pPr>
            <a:endParaRPr lang="en-ZA" sz="2400" b="1" dirty="0" smtClean="0"/>
          </a:p>
          <a:p>
            <a:pPr marL="0" indent="0">
              <a:buNone/>
            </a:pPr>
            <a:r>
              <a:rPr lang="en-ZA" sz="2400" b="1" dirty="0" smtClean="0"/>
              <a:t>Strategic Litigation can have a massive impact </a:t>
            </a:r>
          </a:p>
          <a:p>
            <a:pPr marL="0" indent="0" algn="ctr">
              <a:buNone/>
            </a:pPr>
            <a:endParaRPr lang="en-ZA" sz="2400" b="1" dirty="0" smtClean="0"/>
          </a:p>
          <a:p>
            <a:r>
              <a:rPr lang="en-ZA" sz="2400" dirty="0" smtClean="0"/>
              <a:t>Does the social or societal problem have a legal issue?</a:t>
            </a:r>
          </a:p>
          <a:p>
            <a:pPr marL="457200" indent="-457200">
              <a:buNone/>
            </a:pPr>
            <a:r>
              <a:rPr lang="en-ZA" sz="2400" dirty="0"/>
              <a:t> </a:t>
            </a:r>
            <a:r>
              <a:rPr lang="en-ZA" sz="2400" dirty="0" smtClean="0"/>
              <a:t>      i.e is the problem caused by a bad law, a wrongly interpreted or implemented law or by the lack of a law?</a:t>
            </a:r>
          </a:p>
          <a:p>
            <a:r>
              <a:rPr lang="en-ZA" sz="2400" dirty="0" smtClean="0"/>
              <a:t>Would a court be receptive to it?</a:t>
            </a:r>
          </a:p>
          <a:p>
            <a:pPr marL="457200" indent="-457200">
              <a:buNone/>
            </a:pPr>
            <a:r>
              <a:rPr lang="en-ZA" sz="2400" dirty="0"/>
              <a:t> </a:t>
            </a:r>
            <a:r>
              <a:rPr lang="en-ZA" sz="2400" dirty="0" smtClean="0"/>
              <a:t>      i.e is the judiciary sufficiently progressive and independent?</a:t>
            </a:r>
          </a:p>
          <a:p>
            <a:r>
              <a:rPr lang="en-ZA" sz="2400" dirty="0" smtClean="0"/>
              <a:t>Would a positive judgment BE implemented?</a:t>
            </a:r>
          </a:p>
          <a:p>
            <a:pPr marL="457200" indent="-457200">
              <a:buNone/>
            </a:pPr>
            <a:r>
              <a:rPr lang="en-ZA" sz="2400" dirty="0"/>
              <a:t> </a:t>
            </a:r>
            <a:r>
              <a:rPr lang="en-ZA" sz="2400" dirty="0" smtClean="0"/>
              <a:t>      i.e are the authorities receptive enough AND are there resources?</a:t>
            </a:r>
          </a:p>
          <a:p>
            <a:r>
              <a:rPr lang="en-ZA" sz="2400" dirty="0" smtClean="0"/>
              <a:t>Is it worth it even if it won’t be implemented?</a:t>
            </a:r>
          </a:p>
          <a:p>
            <a:pPr marL="457200" indent="-457200">
              <a:buNone/>
            </a:pPr>
            <a:r>
              <a:rPr lang="en-ZA" sz="2400" dirty="0"/>
              <a:t> </a:t>
            </a:r>
            <a:r>
              <a:rPr lang="en-ZA" sz="2400" dirty="0" smtClean="0"/>
              <a:t>      </a:t>
            </a:r>
            <a:endParaRPr lang="en-ZA" sz="2400" dirty="0"/>
          </a:p>
        </p:txBody>
      </p:sp>
      <p:sp>
        <p:nvSpPr>
          <p:cNvPr id="5" name="TextBox 4"/>
          <p:cNvSpPr txBox="1"/>
          <p:nvPr/>
        </p:nvSpPr>
        <p:spPr>
          <a:xfrm>
            <a:off x="114298" y="6172200"/>
            <a:ext cx="8915403" cy="553998"/>
          </a:xfrm>
          <a:prstGeom prst="rect">
            <a:avLst/>
          </a:prstGeom>
          <a:solidFill>
            <a:srgbClr val="800000"/>
          </a:solidFill>
          <a:ln w="19050">
            <a:solidFill>
              <a:srgbClr val="C0504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Southern Africa Litigation Centre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T: +27 (0) 11 587 5065          f: +27 (0) 11 587 5099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www.southernafricalitigationcentre.org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ZA" b="1" dirty="0" smtClean="0">
                <a:solidFill>
                  <a:schemeClr val="accent2"/>
                </a:solidFill>
              </a:rPr>
              <a:t>LITIGATION STRATEGY</a:t>
            </a:r>
            <a:endParaRPr lang="en-ZA" dirty="0">
              <a:solidFill>
                <a:schemeClr val="accent2"/>
              </a:solidFill>
            </a:endParaRPr>
          </a:p>
        </p:txBody>
      </p:sp>
      <p:sp>
        <p:nvSpPr>
          <p:cNvPr id="3" name="Content Placeholder 2"/>
          <p:cNvSpPr>
            <a:spLocks noGrp="1"/>
          </p:cNvSpPr>
          <p:nvPr>
            <p:ph idx="1"/>
          </p:nvPr>
        </p:nvSpPr>
        <p:spPr>
          <a:xfrm>
            <a:off x="457200" y="1066800"/>
            <a:ext cx="8229600" cy="5059363"/>
          </a:xfrm>
        </p:spPr>
        <p:txBody>
          <a:bodyPr>
            <a:noAutofit/>
          </a:bodyPr>
          <a:lstStyle/>
          <a:p>
            <a:r>
              <a:rPr lang="en-ZA" sz="2400" dirty="0" smtClean="0"/>
              <a:t>It is important to have a litigation strategy</a:t>
            </a:r>
          </a:p>
          <a:p>
            <a:r>
              <a:rPr lang="en-ZA" sz="2400" dirty="0" smtClean="0"/>
              <a:t>Assessment </a:t>
            </a:r>
            <a:r>
              <a:rPr lang="en-ZA" sz="2400" dirty="0"/>
              <a:t>of the jurisprudence, legal framework and litigation options in each country</a:t>
            </a:r>
          </a:p>
          <a:p>
            <a:r>
              <a:rPr lang="en-ZA" sz="2400" dirty="0"/>
              <a:t>SRHR often not directly protected or understood</a:t>
            </a:r>
          </a:p>
          <a:p>
            <a:pPr marL="400050" lvl="1" indent="0">
              <a:buNone/>
            </a:pPr>
            <a:r>
              <a:rPr lang="en-ZA" sz="2400" dirty="0" smtClean="0"/>
              <a:t>- </a:t>
            </a:r>
            <a:r>
              <a:rPr lang="en-ZA" sz="2400" dirty="0" err="1" smtClean="0"/>
              <a:t>E.g</a:t>
            </a:r>
            <a:r>
              <a:rPr lang="en-ZA" sz="2400" dirty="0" smtClean="0"/>
              <a:t> </a:t>
            </a:r>
            <a:r>
              <a:rPr lang="en-ZA" sz="2400" dirty="0"/>
              <a:t>Zimbabwe Constitution right to health includes reproductive health but the policies and laws more directly address maternal mortality and general family planning and not the broad spectrum of SRHR </a:t>
            </a:r>
          </a:p>
          <a:p>
            <a:r>
              <a:rPr lang="en-ZA" sz="2400" dirty="0"/>
              <a:t>Use of research to inform possible litigation </a:t>
            </a:r>
            <a:r>
              <a:rPr lang="en-ZA" sz="2400" dirty="0" err="1"/>
              <a:t>e.g</a:t>
            </a:r>
            <a:r>
              <a:rPr lang="en-ZA" sz="2400" dirty="0"/>
              <a:t> Malawi learner pregnancy</a:t>
            </a:r>
          </a:p>
          <a:p>
            <a:r>
              <a:rPr lang="en-ZA" sz="2400" dirty="0" smtClean="0"/>
              <a:t>Incremental-use the small or seemingly indirect cases to pave the way for bigger or higher-impact and more complex cases</a:t>
            </a:r>
          </a:p>
          <a:p>
            <a:endParaRPr lang="en-ZA" sz="4000" dirty="0" smtClean="0"/>
          </a:p>
          <a:p>
            <a:endParaRPr lang="en-ZA" sz="4000" dirty="0"/>
          </a:p>
        </p:txBody>
      </p:sp>
    </p:spTree>
    <p:extLst>
      <p:ext uri="{BB962C8B-B14F-4D97-AF65-F5344CB8AC3E}">
        <p14:creationId xmlns:p14="http://schemas.microsoft.com/office/powerpoint/2010/main" val="1580450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fontScale="85000" lnSpcReduction="20000"/>
          </a:bodyPr>
          <a:lstStyle/>
          <a:p>
            <a:r>
              <a:rPr lang="en-ZA" dirty="0" err="1"/>
              <a:t>E.g</a:t>
            </a:r>
            <a:r>
              <a:rPr lang="en-ZA" dirty="0"/>
              <a:t> working around the laws that criminalise sex work-rogue and vagabond </a:t>
            </a:r>
            <a:r>
              <a:rPr lang="en-ZA" dirty="0" err="1"/>
              <a:t>offences,living</a:t>
            </a:r>
            <a:r>
              <a:rPr lang="en-ZA" dirty="0"/>
              <a:t> on the earnings of prostitution </a:t>
            </a:r>
            <a:r>
              <a:rPr lang="en-ZA" dirty="0" err="1" smtClean="0"/>
              <a:t>etc</a:t>
            </a:r>
            <a:endParaRPr lang="en-ZA" dirty="0" smtClean="0"/>
          </a:p>
          <a:p>
            <a:pPr>
              <a:buFontTx/>
              <a:buChar char="-"/>
            </a:pPr>
            <a:r>
              <a:rPr lang="en-ZA" dirty="0"/>
              <a:t>Supported cases of women who gave birth in prison, children in prison with them, focusing on the need for courts to consider women’s role as caregivers and the best interests of children when sentencing women </a:t>
            </a:r>
            <a:r>
              <a:rPr lang="en-ZA" dirty="0" smtClean="0"/>
              <a:t>offenders</a:t>
            </a:r>
            <a:endParaRPr lang="en-ZA" dirty="0"/>
          </a:p>
          <a:p>
            <a:pPr>
              <a:buFontTx/>
              <a:buChar char="-"/>
            </a:pPr>
            <a:r>
              <a:rPr lang="en-ZA" dirty="0"/>
              <a:t>Also a case in Botswana ensuring that non-citizen prisoners with HIV are able to access ARVs in prison</a:t>
            </a:r>
          </a:p>
          <a:p>
            <a:r>
              <a:rPr lang="en-ZA" dirty="0" err="1"/>
              <a:t>E.g</a:t>
            </a:r>
            <a:r>
              <a:rPr lang="en-ZA" dirty="0"/>
              <a:t> the right to health as a broad way of ensuring protection of SRHR</a:t>
            </a:r>
          </a:p>
          <a:p>
            <a:endParaRPr lang="en-ZA" dirty="0" smtClean="0"/>
          </a:p>
          <a:p>
            <a:endParaRPr lang="en-ZA" dirty="0"/>
          </a:p>
          <a:p>
            <a:endParaRPr lang="en-ZA" dirty="0"/>
          </a:p>
        </p:txBody>
      </p:sp>
    </p:spTree>
    <p:extLst>
      <p:ext uri="{BB962C8B-B14F-4D97-AF65-F5344CB8AC3E}">
        <p14:creationId xmlns:p14="http://schemas.microsoft.com/office/powerpoint/2010/main" val="2007698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3930</TotalTime>
  <Words>1753</Words>
  <Application>Microsoft Office PowerPoint</Application>
  <PresentationFormat>On-screen Show (4:3)</PresentationFormat>
  <Paragraphs>171</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proxima-nova</vt:lpstr>
      <vt:lpstr>Times New Roman</vt:lpstr>
      <vt:lpstr>Wingdings</vt:lpstr>
      <vt:lpstr>Office Theme</vt:lpstr>
      <vt:lpstr>PowerPoint Presentation</vt:lpstr>
      <vt:lpstr>PowerPoint Presentation</vt:lpstr>
      <vt:lpstr>SALC COUNTRIES</vt:lpstr>
      <vt:lpstr>SALC’s WORK IN THE REGION</vt:lpstr>
      <vt:lpstr>PowerPoint Presentation</vt:lpstr>
      <vt:lpstr>STRATEGIC LITIGATION </vt:lpstr>
      <vt:lpstr>FACTORS TO CONSIDER…</vt:lpstr>
      <vt:lpstr>LITIGATION STRATEGY</vt:lpstr>
      <vt:lpstr>PowerPoint Presentation</vt:lpstr>
      <vt:lpstr>CASES</vt:lpstr>
      <vt:lpstr>Cases cont..</vt:lpstr>
      <vt:lpstr>Cases cont..</vt:lpstr>
      <vt:lpstr>PowerPoint Presentation</vt:lpstr>
      <vt:lpstr>CHALLENGES </vt:lpstr>
      <vt:lpstr>LESSONS LEARNT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151</cp:revision>
  <dcterms:created xsi:type="dcterms:W3CDTF">2012-07-23T12:19:50Z</dcterms:created>
  <dcterms:modified xsi:type="dcterms:W3CDTF">2018-06-29T07:30:54Z</dcterms:modified>
</cp:coreProperties>
</file>