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AD86D0A-00BF-46D4-80ED-F5C70D22D633}" type="datetimeFigureOut">
              <a:rPr lang="en-ZA" smtClean="0"/>
              <a:t>2018/07/03</a:t>
            </a:fld>
            <a:endParaRPr lang="en-Z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Z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FF08717-2D06-49F6-8C78-9F67879CC89B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86D0A-00BF-46D4-80ED-F5C70D22D633}" type="datetimeFigureOut">
              <a:rPr lang="en-ZA" smtClean="0"/>
              <a:t>2018/07/03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8717-2D06-49F6-8C78-9F67879CC89B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86D0A-00BF-46D4-80ED-F5C70D22D633}" type="datetimeFigureOut">
              <a:rPr lang="en-ZA" smtClean="0"/>
              <a:t>2018/07/03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8717-2D06-49F6-8C78-9F67879CC89B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86D0A-00BF-46D4-80ED-F5C70D22D633}" type="datetimeFigureOut">
              <a:rPr lang="en-ZA" smtClean="0"/>
              <a:t>2018/07/03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8717-2D06-49F6-8C78-9F67879CC89B}" type="slidenum">
              <a:rPr lang="en-ZA" smtClean="0"/>
              <a:t>‹#›</a:t>
            </a:fld>
            <a:endParaRPr lang="en-Z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86D0A-00BF-46D4-80ED-F5C70D22D633}" type="datetimeFigureOut">
              <a:rPr lang="en-ZA" smtClean="0"/>
              <a:t>2018/07/03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8717-2D06-49F6-8C78-9F67879CC89B}" type="slidenum">
              <a:rPr lang="en-ZA" smtClean="0"/>
              <a:t>‹#›</a:t>
            </a:fld>
            <a:endParaRPr lang="en-Z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86D0A-00BF-46D4-80ED-F5C70D22D633}" type="datetimeFigureOut">
              <a:rPr lang="en-ZA" smtClean="0"/>
              <a:t>2018/07/03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8717-2D06-49F6-8C78-9F67879CC89B}" type="slidenum">
              <a:rPr lang="en-ZA" smtClean="0"/>
              <a:t>‹#›</a:t>
            </a:fld>
            <a:endParaRPr lang="en-Z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86D0A-00BF-46D4-80ED-F5C70D22D633}" type="datetimeFigureOut">
              <a:rPr lang="en-ZA" smtClean="0"/>
              <a:t>2018/07/03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8717-2D06-49F6-8C78-9F67879CC89B}" type="slidenum">
              <a:rPr lang="en-ZA" smtClean="0"/>
              <a:t>‹#›</a:t>
            </a:fld>
            <a:endParaRPr lang="en-Z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86D0A-00BF-46D4-80ED-F5C70D22D633}" type="datetimeFigureOut">
              <a:rPr lang="en-ZA" smtClean="0"/>
              <a:t>2018/07/03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8717-2D06-49F6-8C78-9F67879CC89B}" type="slidenum">
              <a:rPr lang="en-ZA" smtClean="0"/>
              <a:t>‹#›</a:t>
            </a:fld>
            <a:endParaRPr lang="en-Z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86D0A-00BF-46D4-80ED-F5C70D22D633}" type="datetimeFigureOut">
              <a:rPr lang="en-ZA" smtClean="0"/>
              <a:t>2018/07/03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8717-2D06-49F6-8C78-9F67879CC89B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AD86D0A-00BF-46D4-80ED-F5C70D22D633}" type="datetimeFigureOut">
              <a:rPr lang="en-ZA" smtClean="0"/>
              <a:t>2018/07/03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8717-2D06-49F6-8C78-9F67879CC89B}" type="slidenum">
              <a:rPr lang="en-ZA" smtClean="0"/>
              <a:t>‹#›</a:t>
            </a:fld>
            <a:endParaRPr lang="en-Z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AD86D0A-00BF-46D4-80ED-F5C70D22D633}" type="datetimeFigureOut">
              <a:rPr lang="en-ZA" smtClean="0"/>
              <a:t>2018/07/03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FF08717-2D06-49F6-8C78-9F67879CC89B}" type="slidenum">
              <a:rPr lang="en-ZA" smtClean="0"/>
              <a:t>‹#›</a:t>
            </a:fld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AD86D0A-00BF-46D4-80ED-F5C70D22D633}" type="datetimeFigureOut">
              <a:rPr lang="en-ZA" smtClean="0"/>
              <a:t>2018/07/03</a:t>
            </a:fld>
            <a:endParaRPr lang="en-Z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Z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FF08717-2D06-49F6-8C78-9F67879CC89B}" type="slidenum">
              <a:rPr lang="en-ZA" smtClean="0"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764704"/>
            <a:ext cx="8458200" cy="2835746"/>
          </a:xfrm>
        </p:spPr>
        <p:txBody>
          <a:bodyPr>
            <a:noAutofit/>
          </a:bodyPr>
          <a:lstStyle/>
          <a:p>
            <a:pPr algn="ctr"/>
            <a:r>
              <a:rPr lang="en-ZA" sz="3600" b="1" dirty="0">
                <a:solidFill>
                  <a:schemeClr val="tx1"/>
                </a:solidFill>
              </a:rPr>
              <a:t>THE OTHER SIDE OF THE </a:t>
            </a:r>
            <a:r>
              <a:rPr lang="en-ZA" sz="3600" b="1" dirty="0" smtClean="0">
                <a:solidFill>
                  <a:schemeClr val="tx1"/>
                </a:solidFill>
              </a:rPr>
              <a:t>COIN-:</a:t>
            </a:r>
            <a:r>
              <a:rPr lang="en-ZA" sz="3600" dirty="0">
                <a:solidFill>
                  <a:schemeClr val="tx1"/>
                </a:solidFill>
              </a:rPr>
              <a:t/>
            </a:r>
            <a:br>
              <a:rPr lang="en-ZA" sz="3600" dirty="0">
                <a:solidFill>
                  <a:schemeClr val="tx1"/>
                </a:solidFill>
              </a:rPr>
            </a:br>
            <a:r>
              <a:rPr lang="en-ZA" sz="3600" b="1" dirty="0">
                <a:solidFill>
                  <a:schemeClr val="tx1"/>
                </a:solidFill>
              </a:rPr>
              <a:t>THE RELEVANCE OF INVOLVING MEN IN THE REALISATION OF </a:t>
            </a:r>
            <a:r>
              <a:rPr lang="en-ZA" sz="3600" b="1" dirty="0" smtClean="0">
                <a:solidFill>
                  <a:schemeClr val="tx1"/>
                </a:solidFill>
              </a:rPr>
              <a:t/>
            </a:r>
            <a:br>
              <a:rPr lang="en-ZA" sz="3600" b="1" dirty="0" smtClean="0">
                <a:solidFill>
                  <a:schemeClr val="tx1"/>
                </a:solidFill>
              </a:rPr>
            </a:br>
            <a:r>
              <a:rPr lang="en-ZA" sz="3600" b="1" dirty="0" smtClean="0">
                <a:solidFill>
                  <a:schemeClr val="tx1"/>
                </a:solidFill>
              </a:rPr>
              <a:t>SRHR </a:t>
            </a:r>
            <a:r>
              <a:rPr lang="en-ZA" sz="3600" b="1" dirty="0">
                <a:solidFill>
                  <a:schemeClr val="tx1"/>
                </a:solidFill>
              </a:rPr>
              <a:t>IN </a:t>
            </a:r>
            <a:r>
              <a:rPr lang="en-ZA" sz="3600" b="1" dirty="0" smtClean="0">
                <a:solidFill>
                  <a:schemeClr val="tx1"/>
                </a:solidFill>
              </a:rPr>
              <a:t>AFRICA</a:t>
            </a:r>
            <a:br>
              <a:rPr lang="en-ZA" sz="3600" b="1" dirty="0" smtClean="0">
                <a:solidFill>
                  <a:schemeClr val="tx1"/>
                </a:solidFill>
              </a:rPr>
            </a:br>
            <a:endParaRPr lang="en-ZA" sz="3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ZA" sz="2800" b="1" dirty="0" smtClean="0">
                <a:solidFill>
                  <a:schemeClr val="tx1"/>
                </a:solidFill>
              </a:rPr>
              <a:t> Dr. Sibusiso Mkwananzi</a:t>
            </a:r>
            <a:endParaRPr lang="en-ZA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79512" y="5613672"/>
            <a:ext cx="7772400" cy="1199704"/>
          </a:xfrm>
          <a:prstGeom prst="rect">
            <a:avLst/>
          </a:prstGeom>
        </p:spPr>
        <p:txBody>
          <a:bodyPr vert="horz" lIns="45720" rIns="45720">
            <a:noAutofit/>
          </a:bodyPr>
          <a:lstStyle/>
          <a:p>
            <a:pPr marR="64008" lvl="0" algn="ctr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ZA" sz="1600" dirty="0"/>
              <a:t> REGIONAL </a:t>
            </a:r>
            <a:r>
              <a:rPr lang="en-ZA" sz="1600" dirty="0" smtClean="0"/>
              <a:t>COLLOQUIUM:  The Role of Regional/Sub-Regional Human Rights Bodies in Advancing Sexual and Reproductive Health Rights in Africa</a:t>
            </a:r>
          </a:p>
          <a:p>
            <a:pPr marR="64008" lvl="0" algn="ctr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kumimoji="0" lang="en-ZA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28</a:t>
            </a:r>
            <a:r>
              <a:rPr kumimoji="0" lang="en-ZA" sz="1600" b="1" i="0" u="none" strike="noStrike" kern="1200" cap="none" spc="0" normalizeH="0" noProof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June </a:t>
            </a:r>
            <a:r>
              <a:rPr kumimoji="0" lang="en-ZA" sz="16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2018</a:t>
            </a:r>
          </a:p>
          <a:p>
            <a:pPr marR="64008" lvl="0" algn="ctr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ZA" sz="1600" b="1" baseline="0" dirty="0" smtClean="0">
                <a:solidFill>
                  <a:schemeClr val="tx2">
                    <a:lumMod val="75000"/>
                  </a:schemeClr>
                </a:solidFill>
              </a:rPr>
              <a:t>Johannesburg</a:t>
            </a:r>
            <a:endParaRPr kumimoji="0" lang="en-ZA" sz="16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F:\Teenage Pregnancy\Wits image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134948"/>
            <a:ext cx="1296144" cy="9488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4006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ZA" sz="2800" dirty="0" smtClean="0"/>
              <a:t>Improving men's sexual health: increasing condom use, delaying sexual debut, decreasing likelihood of multiple concurrent sexual partners </a:t>
            </a:r>
            <a:endParaRPr lang="en-ZA" sz="2400" dirty="0" smtClean="0"/>
          </a:p>
          <a:p>
            <a:pPr lvl="0"/>
            <a:r>
              <a:rPr lang="en-ZA" sz="2800" dirty="0" smtClean="0"/>
              <a:t>Promoted  gender equality and open sexual decision making between partners</a:t>
            </a:r>
            <a:endParaRPr lang="en-ZA" sz="2400" dirty="0" smtClean="0"/>
          </a:p>
          <a:p>
            <a:pPr lvl="0"/>
            <a:r>
              <a:rPr lang="en-ZA" sz="2800" dirty="0" smtClean="0"/>
              <a:t>Decreased tolerance to GBV leading to increased willingness and responsibility to do domestic chores </a:t>
            </a:r>
            <a:endParaRPr lang="en-ZA" sz="2400" dirty="0" smtClean="0"/>
          </a:p>
          <a:p>
            <a:pPr lvl="0"/>
            <a:r>
              <a:rPr lang="en-ZA" sz="2800" dirty="0" smtClean="0"/>
              <a:t>Increased discussion with partners about reproductive planning</a:t>
            </a:r>
            <a:endParaRPr lang="en-ZA" sz="2400" dirty="0" smtClean="0"/>
          </a:p>
          <a:p>
            <a:pPr lvl="0"/>
            <a:r>
              <a:rPr lang="en-ZA" sz="2800" dirty="0" smtClean="0"/>
              <a:t>Increased support of partner's needs</a:t>
            </a:r>
            <a:endParaRPr lang="en-ZA" sz="2400" dirty="0" smtClean="0"/>
          </a:p>
          <a:p>
            <a:pPr lvl="0"/>
            <a:r>
              <a:rPr lang="en-ZA" sz="2800" dirty="0" smtClean="0"/>
              <a:t>Increased escorting of partners to clinic to access SRH</a:t>
            </a:r>
            <a:endParaRPr lang="en-ZA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ZA" sz="3200" dirty="0" smtClean="0"/>
              <a:t>What have previous studies found as the effects of involving men in SRHR work?</a:t>
            </a:r>
            <a:endParaRPr lang="en-ZA" sz="3200" dirty="0"/>
          </a:p>
        </p:txBody>
      </p:sp>
      <p:pic>
        <p:nvPicPr>
          <p:cNvPr id="5" name="Picture 2" descr="F:\OWLAF\interse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5288" y="5733256"/>
            <a:ext cx="1291208" cy="99362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518457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ZA" sz="2800" dirty="0" smtClean="0"/>
              <a:t>Increased maternal and child health:</a:t>
            </a:r>
            <a:endParaRPr lang="en-ZA" sz="2400" dirty="0" smtClean="0"/>
          </a:p>
          <a:p>
            <a:pPr lvl="1"/>
            <a:r>
              <a:rPr lang="en-ZA" sz="2400" dirty="0" smtClean="0"/>
              <a:t>Reduced preterm births, low birth weight, foetal growth restriction, infant mortality, maternal stress</a:t>
            </a:r>
            <a:endParaRPr lang="en-ZA" sz="2000" dirty="0" smtClean="0"/>
          </a:p>
          <a:p>
            <a:pPr lvl="1"/>
            <a:r>
              <a:rPr lang="en-ZA" sz="2400" dirty="0" smtClean="0"/>
              <a:t>Improved maternal workload during pregnancy, </a:t>
            </a:r>
            <a:endParaRPr lang="en-ZA" sz="2000" dirty="0" smtClean="0"/>
          </a:p>
          <a:p>
            <a:pPr lvl="1"/>
            <a:r>
              <a:rPr lang="en-ZA" sz="2400" dirty="0" smtClean="0"/>
              <a:t>birth preparedness,</a:t>
            </a:r>
            <a:endParaRPr lang="en-ZA" sz="2000" dirty="0" smtClean="0"/>
          </a:p>
          <a:p>
            <a:pPr lvl="0"/>
            <a:r>
              <a:rPr lang="en-ZA" sz="2800" dirty="0" smtClean="0"/>
              <a:t>Increased uptake of antenatal and postnatal care </a:t>
            </a:r>
            <a:endParaRPr lang="en-ZA" sz="2400" dirty="0" smtClean="0"/>
          </a:p>
          <a:p>
            <a:pPr lvl="0"/>
            <a:r>
              <a:rPr lang="en-ZA" sz="2800" dirty="0" smtClean="0"/>
              <a:t>Increased couple communication, </a:t>
            </a:r>
            <a:endParaRPr lang="en-ZA" sz="2400" dirty="0" smtClean="0"/>
          </a:p>
          <a:p>
            <a:pPr lvl="0"/>
            <a:r>
              <a:rPr lang="en-ZA" sz="2800" dirty="0" smtClean="0"/>
              <a:t>Increased use of family planning and contraceptives</a:t>
            </a:r>
            <a:endParaRPr lang="en-ZA" sz="2400" dirty="0" smtClean="0"/>
          </a:p>
          <a:p>
            <a:pPr lvl="0"/>
            <a:r>
              <a:rPr lang="en-ZA" sz="2800" dirty="0" smtClean="0"/>
              <a:t>Increased healthy termination of pregnancy management</a:t>
            </a:r>
            <a:endParaRPr lang="en-ZA" sz="2400" dirty="0" smtClean="0"/>
          </a:p>
          <a:p>
            <a:pPr lvl="0"/>
            <a:r>
              <a:rPr lang="en-ZA" sz="2800" dirty="0" smtClean="0"/>
              <a:t>Prevention of STI &amp; HIV/AIDS</a:t>
            </a:r>
            <a:endParaRPr lang="en-ZA" sz="2400" dirty="0" smtClean="0"/>
          </a:p>
          <a:p>
            <a:pPr lvl="0"/>
            <a:r>
              <a:rPr lang="en-ZA" sz="2800" dirty="0" smtClean="0"/>
              <a:t>Stronger bonds between men and their offspring</a:t>
            </a:r>
            <a:endParaRPr lang="en-ZA" sz="2400" dirty="0" smtClean="0"/>
          </a:p>
          <a:p>
            <a:pPr>
              <a:buNone/>
            </a:pPr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Autofit/>
          </a:bodyPr>
          <a:lstStyle/>
          <a:p>
            <a:r>
              <a:rPr lang="en-ZA" sz="3200" dirty="0" smtClean="0"/>
              <a:t>What have previous studies found as the effects of involving men in SRHR work?</a:t>
            </a:r>
            <a:endParaRPr lang="en-ZA" sz="3200" dirty="0"/>
          </a:p>
        </p:txBody>
      </p:sp>
      <p:pic>
        <p:nvPicPr>
          <p:cNvPr id="5" name="Picture 2" descr="F:\Teenage Pregnancy\Wits image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4408" y="6237312"/>
            <a:ext cx="720080" cy="527161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08720"/>
            <a:ext cx="8435280" cy="5760640"/>
          </a:xfrm>
        </p:spPr>
        <p:txBody>
          <a:bodyPr>
            <a:normAutofit/>
          </a:bodyPr>
          <a:lstStyle/>
          <a:p>
            <a:r>
              <a:rPr lang="en-ZA" sz="3600" dirty="0" smtClean="0"/>
              <a:t>Barriers at Individual-level </a:t>
            </a:r>
          </a:p>
          <a:p>
            <a:pPr lvl="1"/>
            <a:r>
              <a:rPr lang="en-ZA" sz="2800" dirty="0" smtClean="0"/>
              <a:t>Lower education levels;</a:t>
            </a:r>
          </a:p>
          <a:p>
            <a:pPr lvl="1"/>
            <a:r>
              <a:rPr lang="en-ZA" sz="2800" dirty="0" smtClean="0"/>
              <a:t>Low income;</a:t>
            </a:r>
          </a:p>
          <a:p>
            <a:pPr lvl="1"/>
            <a:r>
              <a:rPr lang="en-ZA" sz="2800" dirty="0" smtClean="0"/>
              <a:t>Limited awareness regarding the roles of men in SRH;</a:t>
            </a:r>
          </a:p>
          <a:p>
            <a:pPr lvl="0"/>
            <a:endParaRPr lang="en-ZA" sz="2800" dirty="0" smtClean="0"/>
          </a:p>
          <a:p>
            <a:pPr lvl="0"/>
            <a:endParaRPr lang="en-ZA" sz="1600" dirty="0" smtClean="0"/>
          </a:p>
          <a:p>
            <a:pPr lvl="0" algn="ctr">
              <a:buNone/>
            </a:pPr>
            <a:r>
              <a:rPr lang="en-ZA" sz="2800" dirty="0" smtClean="0"/>
              <a:t>These are the characteristics that researchers and programme implementers should consider when choosing to whom and where to start programmes as they may have the most effect among such groups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64096"/>
          </a:xfrm>
        </p:spPr>
        <p:txBody>
          <a:bodyPr>
            <a:noAutofit/>
          </a:bodyPr>
          <a:lstStyle/>
          <a:p>
            <a:pPr algn="ctr"/>
            <a:r>
              <a:rPr lang="en-ZA" sz="3200" dirty="0" smtClean="0"/>
              <a:t>What are the barriers that hinder men?</a:t>
            </a:r>
            <a:endParaRPr lang="en-ZA" sz="3200" dirty="0"/>
          </a:p>
        </p:txBody>
      </p:sp>
      <p:pic>
        <p:nvPicPr>
          <p:cNvPr id="4" name="Picture 2" descr="F:\Teenage Pregnancy\Wits image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4408" y="6237312"/>
            <a:ext cx="720080" cy="527161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08720"/>
            <a:ext cx="8435280" cy="5760640"/>
          </a:xfrm>
        </p:spPr>
        <p:txBody>
          <a:bodyPr>
            <a:normAutofit lnSpcReduction="10000"/>
          </a:bodyPr>
          <a:lstStyle/>
          <a:p>
            <a:r>
              <a:rPr lang="en-ZA" sz="3600" dirty="0" smtClean="0"/>
              <a:t>Barriers at Societal/Community level</a:t>
            </a:r>
          </a:p>
          <a:p>
            <a:pPr lvl="1"/>
            <a:r>
              <a:rPr lang="en-ZA" sz="2600" dirty="0" smtClean="0"/>
              <a:t>Health facility -related factors- e.g. unfavourable attitudes from staff, lack of male-service packages</a:t>
            </a:r>
          </a:p>
          <a:p>
            <a:pPr lvl="1"/>
            <a:r>
              <a:rPr lang="en-ZA" sz="2600" dirty="0" smtClean="0"/>
              <a:t>Negative perceptions, attitudes and beliefs of men in communities towards reproductive health</a:t>
            </a:r>
          </a:p>
          <a:p>
            <a:pPr lvl="1"/>
            <a:r>
              <a:rPr lang="en-ZA" sz="2600" dirty="0" smtClean="0"/>
              <a:t>Single-focus interventions less effective compared to multi-pronged approach to change behaviour among men and boys</a:t>
            </a:r>
          </a:p>
          <a:p>
            <a:pPr lvl="0"/>
            <a:endParaRPr lang="en-ZA" sz="1300" dirty="0" smtClean="0"/>
          </a:p>
          <a:p>
            <a:pPr lvl="0" algn="ctr">
              <a:buNone/>
            </a:pPr>
            <a:r>
              <a:rPr lang="en-ZA" sz="3500" dirty="0" smtClean="0"/>
              <a:t>Overcoming the above issues will need a multi-sector approach</a:t>
            </a:r>
            <a:endParaRPr lang="en-ZA" sz="39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64096"/>
          </a:xfrm>
        </p:spPr>
        <p:txBody>
          <a:bodyPr>
            <a:noAutofit/>
          </a:bodyPr>
          <a:lstStyle/>
          <a:p>
            <a:pPr algn="ctr"/>
            <a:r>
              <a:rPr lang="en-ZA" sz="3200" dirty="0" smtClean="0"/>
              <a:t>What are the barriers that hinder men?</a:t>
            </a:r>
            <a:endParaRPr lang="en-ZA" sz="3200" dirty="0"/>
          </a:p>
        </p:txBody>
      </p:sp>
      <p:pic>
        <p:nvPicPr>
          <p:cNvPr id="4" name="Picture 2" descr="F:\Teenage Pregnancy\Wits image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4408" y="6237312"/>
            <a:ext cx="720080" cy="527161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ZA" dirty="0" smtClean="0"/>
              <a:t>THANK YOU !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ZA" b="1" dirty="0" smtClean="0"/>
              <a:t>QUESTIONS</a:t>
            </a:r>
            <a:r>
              <a:rPr lang="en-ZA" dirty="0" smtClean="0"/>
              <a:t>!</a:t>
            </a:r>
          </a:p>
          <a:p>
            <a:pPr algn="ctr"/>
            <a:endParaRPr lang="en-ZA" sz="1050" dirty="0" smtClean="0"/>
          </a:p>
          <a:p>
            <a:pPr algn="ctr"/>
            <a:r>
              <a:rPr lang="en-ZA" sz="2000" b="1" dirty="0" smtClean="0"/>
              <a:t>Sibusiso.Mkwananzi@wits.ac.za</a:t>
            </a:r>
            <a:endParaRPr lang="en-ZA" sz="2800" b="1" dirty="0"/>
          </a:p>
        </p:txBody>
      </p:sp>
      <p:pic>
        <p:nvPicPr>
          <p:cNvPr id="4" name="Picture 2" descr="F:\OWLAF\interse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04954"/>
            <a:ext cx="5035624" cy="1769399"/>
          </a:xfrm>
          <a:prstGeom prst="rect">
            <a:avLst/>
          </a:prstGeom>
          <a:noFill/>
        </p:spPr>
      </p:pic>
      <p:pic>
        <p:nvPicPr>
          <p:cNvPr id="5" name="Picture 2" descr="F:\OWLAF\contraceptiv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204864"/>
            <a:ext cx="2016224" cy="2664296"/>
          </a:xfrm>
          <a:prstGeom prst="rect">
            <a:avLst/>
          </a:prstGeom>
          <a:noFill/>
        </p:spPr>
      </p:pic>
      <p:pic>
        <p:nvPicPr>
          <p:cNvPr id="6" name="Picture 2" descr="F:\OWLAF\preg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404664"/>
            <a:ext cx="2040536" cy="1925700"/>
          </a:xfrm>
          <a:prstGeom prst="rect">
            <a:avLst/>
          </a:prstGeom>
          <a:noFill/>
        </p:spPr>
      </p:pic>
      <p:pic>
        <p:nvPicPr>
          <p:cNvPr id="7" name="Picture 1" descr="F:\OWLAF\protect wome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5284" y="2636912"/>
            <a:ext cx="2022460" cy="2237468"/>
          </a:xfrm>
          <a:prstGeom prst="rect">
            <a:avLst/>
          </a:prstGeom>
          <a:noFill/>
        </p:spPr>
      </p:pic>
      <p:pic>
        <p:nvPicPr>
          <p:cNvPr id="8" name="Picture 2" descr="F:\Teenage Pregnancy\Wits image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07904" y="5373216"/>
            <a:ext cx="1770479" cy="1296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/>
          <a:lstStyle/>
          <a:p>
            <a:r>
              <a:rPr lang="en-ZA" dirty="0" smtClean="0"/>
              <a:t>A recent paper entitled: </a:t>
            </a:r>
          </a:p>
          <a:p>
            <a:pPr algn="ctr">
              <a:buNone/>
            </a:pPr>
            <a:r>
              <a:rPr lang="en-ZA" b="1" dirty="0" smtClean="0"/>
              <a:t>"Teenage pregnancy in South Africa: Setting a new research agenda" </a:t>
            </a:r>
          </a:p>
          <a:p>
            <a:pPr lvl="1"/>
            <a:r>
              <a:rPr lang="en-ZA" dirty="0" smtClean="0"/>
              <a:t>recommends a complex multilayered approach of researching teenage pregnancy</a:t>
            </a:r>
          </a:p>
          <a:p>
            <a:pPr lvl="1"/>
            <a:r>
              <a:rPr lang="en-ZA" dirty="0" smtClean="0"/>
              <a:t>foregrounds the need of investigating beyond the teenage female: </a:t>
            </a:r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INTRODUCTION</a:t>
            </a:r>
            <a:endParaRPr lang="en-Z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717032"/>
            <a:ext cx="8352928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F:\OWLAF\preg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5517232"/>
            <a:ext cx="1176440" cy="1110233"/>
          </a:xfrm>
          <a:prstGeom prst="rect">
            <a:avLst/>
          </a:prstGeom>
          <a:noFill/>
        </p:spPr>
      </p:pic>
      <p:pic>
        <p:nvPicPr>
          <p:cNvPr id="6" name="Picture 2" descr="F:\Teenage Pregnancy\Wits image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188640"/>
            <a:ext cx="1296144" cy="94889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08720"/>
            <a:ext cx="8435280" cy="5760640"/>
          </a:xfrm>
        </p:spPr>
        <p:txBody>
          <a:bodyPr/>
          <a:lstStyle/>
          <a:p>
            <a:r>
              <a:rPr lang="en-ZA" dirty="0" smtClean="0"/>
              <a:t>The author: </a:t>
            </a:r>
          </a:p>
          <a:p>
            <a:pPr lvl="1"/>
            <a:r>
              <a:rPr lang="en-ZA" dirty="0" smtClean="0"/>
              <a:t>Extremely passionate about multi-pronged approach</a:t>
            </a:r>
          </a:p>
          <a:p>
            <a:pPr lvl="1"/>
            <a:r>
              <a:rPr lang="en-ZA" dirty="0" smtClean="0"/>
              <a:t>Forthright in the need to study factors beyond teen girl</a:t>
            </a:r>
          </a:p>
          <a:p>
            <a:pPr lvl="1"/>
            <a:r>
              <a:rPr lang="en-ZA" dirty="0" smtClean="0"/>
              <a:t>Has begun intervention work of advocacy, raising awareness and prevention action research talks on SRH</a:t>
            </a:r>
          </a:p>
          <a:p>
            <a:pPr>
              <a:buNone/>
            </a:pPr>
            <a:r>
              <a:rPr lang="en-ZA" b="1" dirty="0" smtClean="0"/>
              <a:t>BUT this very author has since writing this article:</a:t>
            </a:r>
          </a:p>
          <a:p>
            <a:r>
              <a:rPr lang="en-ZA" dirty="0" smtClean="0"/>
              <a:t>Conducted SRHR talks for young women only</a:t>
            </a:r>
          </a:p>
          <a:p>
            <a:r>
              <a:rPr lang="en-ZA" dirty="0" smtClean="0"/>
              <a:t>Not engaged with men on SRHR matters</a:t>
            </a:r>
          </a:p>
          <a:p>
            <a:r>
              <a:rPr lang="en-ZA" dirty="0" smtClean="0"/>
              <a:t>Found it uncomfortable preparing material for mixed gender or male-only audiences</a:t>
            </a:r>
          </a:p>
          <a:p>
            <a:pPr>
              <a:buNone/>
            </a:pPr>
            <a:endParaRPr lang="en-ZA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INTRODUCTION</a:t>
            </a:r>
            <a:endParaRPr lang="en-ZA" dirty="0"/>
          </a:p>
        </p:txBody>
      </p:sp>
      <p:pic>
        <p:nvPicPr>
          <p:cNvPr id="5" name="Picture 2" descr="F:\Teenage Pregnancy\Wits image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188640"/>
            <a:ext cx="1296144" cy="94889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6712"/>
            <a:ext cx="8435280" cy="5760640"/>
          </a:xfrm>
        </p:spPr>
        <p:txBody>
          <a:bodyPr>
            <a:noAutofit/>
          </a:bodyPr>
          <a:lstStyle/>
          <a:p>
            <a:r>
              <a:rPr lang="en-ZA" sz="3200" dirty="0" smtClean="0"/>
              <a:t>I know this very well because the author in question is </a:t>
            </a:r>
            <a:r>
              <a:rPr lang="en-ZA" sz="3200" b="1" u="sng" dirty="0" smtClean="0"/>
              <a:t>ME</a:t>
            </a:r>
            <a:r>
              <a:rPr lang="en-ZA" sz="3200" dirty="0" smtClean="0"/>
              <a:t>. </a:t>
            </a:r>
          </a:p>
          <a:p>
            <a:pPr>
              <a:buNone/>
            </a:pPr>
            <a:endParaRPr lang="en-ZA" sz="3200" dirty="0" smtClean="0"/>
          </a:p>
          <a:p>
            <a:pPr>
              <a:buNone/>
            </a:pPr>
            <a:endParaRPr lang="en-ZA" sz="3200" dirty="0" smtClean="0"/>
          </a:p>
          <a:p>
            <a:r>
              <a:rPr lang="en-ZA" sz="3200" dirty="0" smtClean="0"/>
              <a:t>And here ladies and gentlemen lies the conundrum of involving men in SRHR: - </a:t>
            </a:r>
          </a:p>
          <a:p>
            <a:pPr lvl="1"/>
            <a:r>
              <a:rPr lang="en-ZA" sz="2800" dirty="0" smtClean="0"/>
              <a:t>We know we should involve men in SRHR</a:t>
            </a:r>
          </a:p>
          <a:p>
            <a:pPr lvl="1"/>
            <a:r>
              <a:rPr lang="en-ZA" sz="2800" dirty="0" smtClean="0"/>
              <a:t>We say we should involve men in SRHR</a:t>
            </a:r>
          </a:p>
          <a:p>
            <a:pPr lvl="1"/>
            <a:r>
              <a:rPr lang="en-ZA" sz="2800" dirty="0" smtClean="0"/>
              <a:t>And yet we still do not often involve men in SRHR</a:t>
            </a:r>
          </a:p>
          <a:p>
            <a:pPr>
              <a:buNone/>
            </a:pPr>
            <a:endParaRPr lang="en-ZA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INTRODUCTION</a:t>
            </a:r>
            <a:endParaRPr lang="en-ZA" dirty="0"/>
          </a:p>
        </p:txBody>
      </p:sp>
      <p:pic>
        <p:nvPicPr>
          <p:cNvPr id="4097" name="Picture 1" descr="F:\OWLAF\protect wome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373216"/>
            <a:ext cx="1584176" cy="1301364"/>
          </a:xfrm>
          <a:prstGeom prst="rect">
            <a:avLst/>
          </a:prstGeom>
          <a:noFill/>
        </p:spPr>
      </p:pic>
      <p:pic>
        <p:nvPicPr>
          <p:cNvPr id="5" name="Picture 2" descr="F:\Teenage Pregnancy\Wits image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88640"/>
            <a:ext cx="936104" cy="685309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6712"/>
            <a:ext cx="8435280" cy="5760640"/>
          </a:xfrm>
        </p:spPr>
        <p:txBody>
          <a:bodyPr>
            <a:noAutofit/>
          </a:bodyPr>
          <a:lstStyle/>
          <a:p>
            <a:r>
              <a:rPr lang="en-ZA" sz="3200" dirty="0" smtClean="0"/>
              <a:t>This paper therefore aimed to explore:</a:t>
            </a:r>
          </a:p>
          <a:p>
            <a:pPr>
              <a:buNone/>
            </a:pPr>
            <a:endParaRPr lang="en-ZA" sz="1600" dirty="0" smtClean="0"/>
          </a:p>
          <a:p>
            <a:pPr marL="624078" indent="-514350">
              <a:buFont typeface="+mj-lt"/>
              <a:buAutoNum type="arabicPeriod"/>
            </a:pPr>
            <a:r>
              <a:rPr lang="en-ZA" sz="3200" dirty="0" smtClean="0"/>
              <a:t>The ways in which men could be involved in SRHR work</a:t>
            </a:r>
          </a:p>
          <a:p>
            <a:pPr marL="624078" indent="-514350">
              <a:buFont typeface="+mj-lt"/>
              <a:buAutoNum type="arabicPeriod"/>
            </a:pPr>
            <a:r>
              <a:rPr lang="en-ZA" sz="3200" dirty="0" smtClean="0"/>
              <a:t> What previous studies have found are the benefits and effects of involving men in SRHR work</a:t>
            </a:r>
          </a:p>
          <a:p>
            <a:pPr marL="624078" indent="-514350">
              <a:buFont typeface="+mj-lt"/>
              <a:buAutoNum type="arabicPeriod"/>
            </a:pPr>
            <a:r>
              <a:rPr lang="en-ZA" sz="3200" dirty="0" smtClean="0"/>
              <a:t>The barriers that hinder men from accessing and supporting their partners regarding SRHR services?</a:t>
            </a:r>
          </a:p>
          <a:p>
            <a:pPr marL="624078" indent="-514350">
              <a:buFont typeface="+mj-lt"/>
              <a:buAutoNum type="arabicPeriod"/>
            </a:pPr>
            <a:endParaRPr lang="en-ZA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INTRODUCTION</a:t>
            </a:r>
            <a:endParaRPr lang="en-ZA" dirty="0"/>
          </a:p>
        </p:txBody>
      </p:sp>
      <p:pic>
        <p:nvPicPr>
          <p:cNvPr id="7" name="Picture 2" descr="F:\OWLAF\interse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1272" y="5747743"/>
            <a:ext cx="1291208" cy="993625"/>
          </a:xfrm>
          <a:prstGeom prst="rect">
            <a:avLst/>
          </a:prstGeom>
          <a:noFill/>
        </p:spPr>
      </p:pic>
      <p:pic>
        <p:nvPicPr>
          <p:cNvPr id="8" name="Picture 2" descr="F:\Teenage Pregnancy\Wits image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88640"/>
            <a:ext cx="936104" cy="685309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2736"/>
            <a:ext cx="8435280" cy="5760640"/>
          </a:xfrm>
        </p:spPr>
        <p:txBody>
          <a:bodyPr>
            <a:noAutofit/>
          </a:bodyPr>
          <a:lstStyle/>
          <a:p>
            <a:r>
              <a:rPr lang="en-ZA" sz="3200" dirty="0" smtClean="0"/>
              <a:t>The 1994 Cairo ICPD Conference: </a:t>
            </a:r>
          </a:p>
          <a:p>
            <a:pPr lvl="1"/>
            <a:r>
              <a:rPr lang="en-ZA" sz="2800" dirty="0" smtClean="0"/>
              <a:t>highlighted the importance of including men in advancing/improving SRHR globally </a:t>
            </a:r>
          </a:p>
          <a:p>
            <a:pPr lvl="1"/>
            <a:r>
              <a:rPr lang="en-ZA" sz="2800" dirty="0" smtClean="0"/>
              <a:t>has led to this need being widely accepted by advocates, educators and policy makers </a:t>
            </a:r>
            <a:r>
              <a:rPr lang="en-ZA" sz="1600" dirty="0" smtClean="0"/>
              <a:t>(Stern et al,2015; Jewkes et al, 2015)</a:t>
            </a:r>
          </a:p>
          <a:p>
            <a:pPr lvl="1"/>
            <a:endParaRPr lang="en-ZA" sz="1600" dirty="0" smtClean="0"/>
          </a:p>
          <a:p>
            <a:pPr lvl="1"/>
            <a:endParaRPr lang="en-ZA" sz="2800" dirty="0" smtClean="0"/>
          </a:p>
          <a:p>
            <a:r>
              <a:rPr lang="en-ZA" sz="3200" dirty="0" smtClean="0"/>
              <a:t>Interventions involving men and boys have been proliferated globally-for just over a decade now </a:t>
            </a:r>
            <a:r>
              <a:rPr lang="en-ZA" sz="2000" dirty="0" smtClean="0"/>
              <a:t>(Jewkes et al, 2015)</a:t>
            </a:r>
            <a:endParaRPr lang="en-ZA" sz="3200" dirty="0" smtClean="0"/>
          </a:p>
          <a:p>
            <a:endParaRPr lang="en-ZA" sz="3200" dirty="0" smtClean="0"/>
          </a:p>
          <a:p>
            <a:endParaRPr lang="en-ZA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INTRODUCTION</a:t>
            </a:r>
            <a:endParaRPr lang="en-ZA" dirty="0"/>
          </a:p>
        </p:txBody>
      </p:sp>
      <p:pic>
        <p:nvPicPr>
          <p:cNvPr id="5" name="Picture 2" descr="F:\OWLAF\contraceptives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5733256"/>
            <a:ext cx="1656184" cy="964864"/>
          </a:xfrm>
          <a:prstGeom prst="rect">
            <a:avLst/>
          </a:prstGeom>
          <a:noFill/>
        </p:spPr>
      </p:pic>
      <p:pic>
        <p:nvPicPr>
          <p:cNvPr id="6" name="Picture 2" descr="F:\Teenage Pregnancy\Wits image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188640"/>
            <a:ext cx="936104" cy="685309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435280" cy="51880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ZA" dirty="0" smtClean="0"/>
              <a:t>Three areas to consider as proposed by the male involvement model of Green et al.(2006)</a:t>
            </a:r>
          </a:p>
          <a:p>
            <a:r>
              <a:rPr lang="en-ZA" b="1" dirty="0" smtClean="0"/>
              <a:t>MEN AS CLIENTS</a:t>
            </a:r>
          </a:p>
          <a:p>
            <a:pPr lvl="1"/>
            <a:r>
              <a:rPr lang="en-ZA" dirty="0" smtClean="0"/>
              <a:t>Argues the need to increase the number of men accessing SRH services </a:t>
            </a:r>
          </a:p>
          <a:p>
            <a:pPr lvl="1"/>
            <a:endParaRPr lang="en-ZA" sz="1050" dirty="0" smtClean="0"/>
          </a:p>
          <a:p>
            <a:pPr lvl="1"/>
            <a:r>
              <a:rPr lang="en-ZA" dirty="0" smtClean="0"/>
              <a:t>Ensuring the presence of SRH infrastructure that targets men, including policies, services and opening hours</a:t>
            </a:r>
          </a:p>
          <a:p>
            <a:pPr lvl="1"/>
            <a:endParaRPr lang="en-ZA" sz="1400" dirty="0" smtClean="0"/>
          </a:p>
          <a:p>
            <a:pPr lvl="1"/>
            <a:r>
              <a:rPr lang="en-ZA" dirty="0" smtClean="0"/>
              <a:t>Services would include: SRH knowledge, Family planning, HIV and other STI testing, VMMC, Urologist referral for complicated cases, Prostate check-ups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ZA" sz="3200" dirty="0" smtClean="0"/>
              <a:t>In what ways could men be involved in SRHR work?</a:t>
            </a:r>
            <a:endParaRPr lang="en-ZA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4784"/>
            <a:ext cx="8435280" cy="5116024"/>
          </a:xfrm>
        </p:spPr>
        <p:txBody>
          <a:bodyPr>
            <a:normAutofit fontScale="92500" lnSpcReduction="20000"/>
          </a:bodyPr>
          <a:lstStyle/>
          <a:p>
            <a:r>
              <a:rPr lang="en-ZA" b="1" dirty="0" smtClean="0"/>
              <a:t>MEN AS EQUAL PARTNERS</a:t>
            </a:r>
          </a:p>
          <a:p>
            <a:pPr lvl="1"/>
            <a:r>
              <a:rPr lang="en-ZA" dirty="0" smtClean="0"/>
              <a:t>Argues the need to educate and increase awareness among men to ensure optimal SRHR for their partners</a:t>
            </a:r>
          </a:p>
          <a:p>
            <a:pPr lvl="1"/>
            <a:r>
              <a:rPr lang="en-ZA" dirty="0" smtClean="0"/>
              <a:t>Involves:</a:t>
            </a:r>
          </a:p>
          <a:p>
            <a:pPr lvl="2"/>
            <a:r>
              <a:rPr lang="en-ZA" dirty="0" smtClean="0"/>
              <a:t>Advocacy and education via workshops, posters and community dialogues</a:t>
            </a:r>
          </a:p>
          <a:p>
            <a:pPr lvl="2"/>
            <a:r>
              <a:rPr lang="en-ZA" dirty="0" smtClean="0"/>
              <a:t>To change gender inequitable attitudes and perceptions among men; </a:t>
            </a:r>
          </a:p>
          <a:p>
            <a:pPr lvl="2"/>
            <a:r>
              <a:rPr lang="en-ZA" dirty="0" smtClean="0"/>
              <a:t>To eliminate the tolerance of violence against women and teach men the SRH rights that women have (external and internal to relationship)</a:t>
            </a:r>
          </a:p>
          <a:p>
            <a:pPr lvl="1"/>
            <a:r>
              <a:rPr lang="en-ZA" dirty="0" smtClean="0"/>
              <a:t>Aims to increase: </a:t>
            </a:r>
          </a:p>
          <a:p>
            <a:pPr lvl="2"/>
            <a:r>
              <a:rPr lang="en-ZA" dirty="0" smtClean="0"/>
              <a:t>Communication  about sexual decision-making and choosing family planning options, </a:t>
            </a:r>
          </a:p>
          <a:p>
            <a:pPr lvl="2"/>
            <a:r>
              <a:rPr lang="en-ZA" dirty="0" smtClean="0"/>
              <a:t>Supporting women's initiation of contraception, </a:t>
            </a:r>
          </a:p>
          <a:p>
            <a:pPr lvl="2"/>
            <a:r>
              <a:rPr lang="en-ZA" dirty="0" smtClean="0"/>
              <a:t>Escorting their partners to access SRHR services, antenatal care as well as postnatal care</a:t>
            </a:r>
          </a:p>
          <a:p>
            <a:pPr lvl="1"/>
            <a:endParaRPr lang="en-ZA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ZA" sz="3200" dirty="0" smtClean="0"/>
              <a:t>In what ways could men be involved in SRHR work?</a:t>
            </a:r>
            <a:endParaRPr lang="en-ZA" sz="3200" dirty="0"/>
          </a:p>
        </p:txBody>
      </p:sp>
      <p:pic>
        <p:nvPicPr>
          <p:cNvPr id="4" name="Picture 2" descr="F:\Teenage Pregnancy\Wits image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5984051"/>
            <a:ext cx="936104" cy="685309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2" grpI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435280" cy="5116024"/>
          </a:xfrm>
        </p:spPr>
        <p:txBody>
          <a:bodyPr>
            <a:normAutofit/>
          </a:bodyPr>
          <a:lstStyle/>
          <a:p>
            <a:r>
              <a:rPr lang="en-ZA" sz="3600" b="1" dirty="0" smtClean="0"/>
              <a:t>MEN AS ADVOCATES OF CHANGE</a:t>
            </a:r>
          </a:p>
          <a:p>
            <a:pPr lvl="1"/>
            <a:r>
              <a:rPr lang="en-ZA" sz="3200" dirty="0" smtClean="0"/>
              <a:t>Argues the need to educate and increase awareness among men that supports men to mobilise other men's involvement in sexual and reproductive health</a:t>
            </a:r>
          </a:p>
          <a:p>
            <a:pPr lvl="1"/>
            <a:r>
              <a:rPr lang="en-ZA" sz="3200" dirty="0" smtClean="0"/>
              <a:t>Seems to be the greatest challenge, but linked to first two issues</a:t>
            </a:r>
          </a:p>
          <a:p>
            <a:pPr lvl="1"/>
            <a:endParaRPr lang="en-ZA" sz="3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ZA" sz="3200" dirty="0" smtClean="0"/>
              <a:t>In what ways could men be involved in SRHR work?</a:t>
            </a:r>
            <a:endParaRPr lang="en-ZA" sz="3200" dirty="0"/>
          </a:p>
        </p:txBody>
      </p:sp>
      <p:pic>
        <p:nvPicPr>
          <p:cNvPr id="18434" name="Picture 2" descr="F:\OWLAF\contraceptiv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5229200"/>
            <a:ext cx="1855415" cy="138977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91</TotalTime>
  <Words>859</Words>
  <Application>Microsoft Office PowerPoint</Application>
  <PresentationFormat>On-screen Show (4:3)</PresentationFormat>
  <Paragraphs>100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Lucida Sans Unicode</vt:lpstr>
      <vt:lpstr>Verdana</vt:lpstr>
      <vt:lpstr>Wingdings 2</vt:lpstr>
      <vt:lpstr>Wingdings 3</vt:lpstr>
      <vt:lpstr>Concourse</vt:lpstr>
      <vt:lpstr>THE OTHER SIDE OF THE COIN-: THE RELEVANCE OF INVOLVING MEN IN THE REALISATION OF  SRHR IN AFRICA </vt:lpstr>
      <vt:lpstr>INTRODUCTION</vt:lpstr>
      <vt:lpstr>INTRODUCTION</vt:lpstr>
      <vt:lpstr>INTRODUCTION</vt:lpstr>
      <vt:lpstr>INTRODUCTION</vt:lpstr>
      <vt:lpstr>INTRODUCTION</vt:lpstr>
      <vt:lpstr>In what ways could men be involved in SRHR work?</vt:lpstr>
      <vt:lpstr>In what ways could men be involved in SRHR work?</vt:lpstr>
      <vt:lpstr>In what ways could men be involved in SRHR work?</vt:lpstr>
      <vt:lpstr>What have previous studies found as the effects of involving men in SRHR work?</vt:lpstr>
      <vt:lpstr>What have previous studies found as the effects of involving men in SRHR work?</vt:lpstr>
      <vt:lpstr>What are the barriers that hinder men?</vt:lpstr>
      <vt:lpstr>What are the barriers that hinder men?</vt:lpstr>
      <vt:lpstr>THANK YOU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OTHER SIDE OF THE COIN-: THE RELEVANCE OF INVOLVING MEN IN THE REALISATION OF  SRHR IN AFRICA</dc:title>
  <dc:creator>Dr. Mkwananzi</dc:creator>
  <cp:lastModifiedBy>Windows User</cp:lastModifiedBy>
  <cp:revision>17</cp:revision>
  <dcterms:created xsi:type="dcterms:W3CDTF">2018-06-28T04:30:16Z</dcterms:created>
  <dcterms:modified xsi:type="dcterms:W3CDTF">2018-07-03T07:47:54Z</dcterms:modified>
</cp:coreProperties>
</file>