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3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9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7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4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7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41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047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40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6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9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1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22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8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5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39CCFE-3CE9-4B9C-A522-C51CFCB465F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498B41-302A-492A-AFBD-4220CB901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3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070" y="1672047"/>
            <a:ext cx="7184570" cy="1714618"/>
          </a:xfrm>
        </p:spPr>
        <p:txBody>
          <a:bodyPr/>
          <a:lstStyle/>
          <a:p>
            <a:r>
              <a:rPr lang="en-US" sz="3600" b="1" dirty="0" smtClean="0"/>
              <a:t>SRHR in the African Human Rights System</a:t>
            </a:r>
            <a:r>
              <a:rPr lang="en-US" dirty="0" smtClean="0"/>
              <a:t>: </a:t>
            </a:r>
            <a:r>
              <a:rPr lang="en-US" sz="2400" b="1" dirty="0" smtClean="0"/>
              <a:t>An overview</a:t>
            </a: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070" y="3670663"/>
            <a:ext cx="7184570" cy="155593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Regional Colloquium on SRHR</a:t>
            </a:r>
          </a:p>
          <a:p>
            <a:r>
              <a:rPr lang="en-US" sz="1500" dirty="0" smtClean="0"/>
              <a:t>28 – 29 June 2018</a:t>
            </a:r>
          </a:p>
          <a:p>
            <a:pPr algn="r"/>
            <a:r>
              <a:rPr lang="en-US" b="1" i="1" dirty="0" smtClean="0"/>
              <a:t>By</a:t>
            </a:r>
            <a:r>
              <a:rPr lang="en-US" i="1" dirty="0"/>
              <a:t> </a:t>
            </a:r>
            <a:r>
              <a:rPr lang="en-US" i="1" dirty="0" smtClean="0"/>
              <a:t>Nkatha Murungi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6051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Emerging issues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2455817"/>
            <a:ext cx="10515600" cy="37229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‘reproductive’ services bias – overshadowing the other aspects of SRHRs</a:t>
            </a:r>
          </a:p>
          <a:p>
            <a:r>
              <a:rPr lang="en-US" dirty="0" smtClean="0"/>
              <a:t>The traditional values backdrop – hence norms and policies tailored to the heterosexual married adult</a:t>
            </a:r>
          </a:p>
          <a:p>
            <a:r>
              <a:rPr lang="en-US" dirty="0" smtClean="0"/>
              <a:t>The gendered bias </a:t>
            </a:r>
          </a:p>
          <a:p>
            <a:r>
              <a:rPr lang="en-US" dirty="0" smtClean="0"/>
              <a:t>Role of men and boys – policy enablers and barriers </a:t>
            </a:r>
          </a:p>
          <a:p>
            <a:r>
              <a:rPr lang="en-US" dirty="0" smtClean="0"/>
              <a:t>Who / which agency is the ultimate custodian of SRHRs at the national level? </a:t>
            </a:r>
          </a:p>
          <a:p>
            <a:r>
              <a:rPr lang="en-US" dirty="0" smtClean="0"/>
              <a:t>The ‘health’ effect - medicalization of </a:t>
            </a:r>
            <a:r>
              <a:rPr lang="en-US" dirty="0" smtClean="0"/>
              <a:t>sexuality </a:t>
            </a:r>
            <a:endParaRPr lang="en-US" dirty="0" smtClean="0"/>
          </a:p>
          <a:p>
            <a:r>
              <a:rPr lang="en-US" dirty="0" smtClean="0"/>
              <a:t>Agency</a:t>
            </a:r>
            <a:r>
              <a:rPr lang="en-US" dirty="0"/>
              <a:t>, capacity and autonomy</a:t>
            </a:r>
          </a:p>
          <a:p>
            <a:r>
              <a:rPr lang="en-US" dirty="0"/>
              <a:t>Adolescent </a:t>
            </a:r>
            <a:r>
              <a:rPr lang="en-US" dirty="0" smtClean="0"/>
              <a:t>sexuality</a:t>
            </a:r>
          </a:p>
          <a:p>
            <a:r>
              <a:rPr lang="en-US" dirty="0" smtClean="0"/>
              <a:t>Spectrum of services and the full life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4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097" y="1227909"/>
            <a:ext cx="9629500" cy="464795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6000" b="1" dirty="0" smtClean="0"/>
              <a:t>Thank you!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6784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270" y="1687525"/>
            <a:ext cx="9601196" cy="72910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Summary of Presentation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2416628"/>
            <a:ext cx="10541726" cy="37098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Background to the protection of SHRH in Africa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Conceptual frameworks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Normative standards on SRHRs in Africa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Key issues arising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 and discussion 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65458"/>
            <a:ext cx="9601196" cy="807479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Background to SRHRs in Africa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29691"/>
            <a:ext cx="10043159" cy="37621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1980 – The Adoption of the African Charter on Human and Peoples’ Rights</a:t>
            </a:r>
          </a:p>
          <a:p>
            <a:r>
              <a:rPr lang="en-US" dirty="0" smtClean="0"/>
              <a:t>1990 – African Charter on the Rights and Welfare of the Child </a:t>
            </a:r>
          </a:p>
          <a:p>
            <a:r>
              <a:rPr lang="en-US" dirty="0"/>
              <a:t>2003 – Maputo Protocol </a:t>
            </a:r>
            <a:r>
              <a:rPr lang="en-US" dirty="0" smtClean="0"/>
              <a:t>on the Rights of Women</a:t>
            </a:r>
          </a:p>
          <a:p>
            <a:r>
              <a:rPr lang="en-US" dirty="0" smtClean="0"/>
              <a:t>2006 – Continental Policy Framework on Sexual and Reproductive Rights </a:t>
            </a:r>
          </a:p>
          <a:p>
            <a:r>
              <a:rPr lang="en-US" dirty="0" smtClean="0"/>
              <a:t>2009 -  Launch of the CARMMA</a:t>
            </a:r>
          </a:p>
          <a:p>
            <a:r>
              <a:rPr lang="en-US" dirty="0" smtClean="0"/>
              <a:t>2014 – General Comments on Article 14 of the Maputo Protocol </a:t>
            </a:r>
          </a:p>
          <a:p>
            <a:r>
              <a:rPr lang="en-US" dirty="0" smtClean="0"/>
              <a:t>2016 – African Disability Protocol  </a:t>
            </a:r>
          </a:p>
          <a:p>
            <a:r>
              <a:rPr lang="en-US" dirty="0" smtClean="0"/>
              <a:t>2016 – Maputo Plan of Action 2016 – 2030 </a:t>
            </a:r>
          </a:p>
          <a:p>
            <a:r>
              <a:rPr lang="en-US" dirty="0" smtClean="0"/>
              <a:t>2018 - Joint General Comment on Child Marriage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8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Conceptual Frameworks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8" y="2468879"/>
            <a:ext cx="10554788" cy="36706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Sexual reproductive rights as </a:t>
            </a:r>
            <a:r>
              <a:rPr lang="en-US" u="sng" dirty="0" smtClean="0"/>
              <a:t>a set </a:t>
            </a:r>
            <a:r>
              <a:rPr lang="en-US" dirty="0" smtClean="0"/>
              <a:t>of rights </a:t>
            </a:r>
          </a:p>
          <a:p>
            <a:r>
              <a:rPr lang="en-US" dirty="0" smtClean="0"/>
              <a:t>The components of SRHR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Non-discrimination </a:t>
            </a:r>
          </a:p>
          <a:p>
            <a:pPr lvl="1"/>
            <a:r>
              <a:rPr lang="en-US" dirty="0" smtClean="0"/>
              <a:t>Protection of dignity </a:t>
            </a:r>
          </a:p>
          <a:p>
            <a:pPr lvl="1"/>
            <a:r>
              <a:rPr lang="en-US" dirty="0" smtClean="0"/>
              <a:t>Expression </a:t>
            </a:r>
          </a:p>
          <a:p>
            <a:pPr lvl="1"/>
            <a:r>
              <a:rPr lang="en-US" dirty="0" smtClean="0"/>
              <a:t>Information </a:t>
            </a:r>
          </a:p>
          <a:p>
            <a:pPr lvl="1"/>
            <a:r>
              <a:rPr lang="en-US" dirty="0" smtClean="0"/>
              <a:t>Education – age appropriate, culturally sensitive, involving the community and parents</a:t>
            </a:r>
          </a:p>
          <a:p>
            <a:r>
              <a:rPr lang="en-US" dirty="0" smtClean="0"/>
              <a:t>Reproductive versus sexual rights </a:t>
            </a:r>
          </a:p>
          <a:p>
            <a:r>
              <a:rPr lang="en-US" dirty="0" smtClean="0"/>
              <a:t>The gendered nature and approach to SRHRs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Normative frameworks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2442755"/>
            <a:ext cx="10593977" cy="37621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Article 16 of the ACHPR – right to the highest attainable standard of health </a:t>
            </a:r>
          </a:p>
          <a:p>
            <a:pPr lvl="1"/>
            <a:r>
              <a:rPr lang="en-US" dirty="0" smtClean="0"/>
              <a:t>Reproductive health as the state of complete mental, physical and social wellbeing in relation to the reproductive system and its functions and systems</a:t>
            </a:r>
          </a:p>
          <a:p>
            <a:pPr lvl="0">
              <a:buClr>
                <a:srgbClr val="83992A"/>
              </a:buClr>
            </a:pP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Maputo 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Protocol – Article 14 on health and reproductive rights </a:t>
            </a:r>
          </a:p>
          <a:p>
            <a:pPr lvl="1">
              <a:buClr>
                <a:srgbClr val="83992A"/>
              </a:buClr>
            </a:pPr>
            <a:r>
              <a:rPr lang="en-US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Components of reproductive and sexual </a:t>
            </a: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rights</a:t>
            </a:r>
          </a:p>
          <a:p>
            <a:pPr lvl="1">
              <a:buClr>
                <a:srgbClr val="83992A"/>
              </a:buClr>
            </a:pP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Control over decisions on fertility and child birth (choice) ;  contraceptives; protection, information on health status of oneself and of a partner, and education on family planning </a:t>
            </a:r>
          </a:p>
          <a:p>
            <a:pPr lvl="1">
              <a:buClr>
                <a:srgbClr val="83992A"/>
              </a:buClr>
            </a:pP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Access to safe and legal abortion </a:t>
            </a:r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3992A"/>
              </a:buClr>
            </a:pP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Issue – circumscription of SHRH 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within reproductive and familial 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context</a:t>
            </a:r>
          </a:p>
          <a:p>
            <a:pPr lvl="1">
              <a:buClr>
                <a:srgbClr val="83992A"/>
              </a:buClr>
            </a:pP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Inadequacies relating to vulnerable groups of women</a:t>
            </a:r>
          </a:p>
          <a:p>
            <a:pPr>
              <a:buClr>
                <a:srgbClr val="83992A"/>
              </a:buClr>
            </a:pPr>
            <a:endParaRPr lang="en-US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4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Normative frameworks </a:t>
            </a:r>
            <a:r>
              <a:rPr lang="en-US" sz="2800" b="1" dirty="0" err="1" smtClean="0"/>
              <a:t>cont</a:t>
            </a:r>
            <a:r>
              <a:rPr lang="en-US" sz="2800" b="1" dirty="0" smtClean="0"/>
              <a:t>….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9691"/>
            <a:ext cx="9601196" cy="3446177"/>
          </a:xfrm>
        </p:spPr>
        <p:txBody>
          <a:bodyPr/>
          <a:lstStyle/>
          <a:p>
            <a:r>
              <a:rPr lang="en-US" dirty="0"/>
              <a:t>ACRWC – right to health, participation, information, development, expression, education, protection from harmful social and cultural practices </a:t>
            </a:r>
          </a:p>
          <a:p>
            <a:pPr lvl="1"/>
            <a:r>
              <a:rPr lang="en-US" sz="2200" dirty="0"/>
              <a:t>Issues – evolving capacities, and autonomy, and agency </a:t>
            </a:r>
          </a:p>
          <a:p>
            <a:r>
              <a:rPr lang="en-US" dirty="0"/>
              <a:t>Disability Protocol – Article 13(2) requires states parties to take measures to ensure the equal protection of the SRHRs of persons with disabilities, including obtaining free, prior and informed consent </a:t>
            </a:r>
          </a:p>
          <a:p>
            <a:pPr lvl="1"/>
            <a:r>
              <a:rPr lang="en-US" sz="2400" dirty="0"/>
              <a:t>Issue – adaptability and exclusion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4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Normative frameworks cont.…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2" y="2556931"/>
            <a:ext cx="10528662" cy="3647925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Disability 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Protocol – Article 13(2) requires states parties to take measures to 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ensure</a:t>
            </a:r>
          </a:p>
          <a:p>
            <a:pPr lvl="1">
              <a:buClr>
                <a:srgbClr val="83992A"/>
              </a:buClr>
            </a:pPr>
            <a:r>
              <a:rPr lang="en-US" sz="1800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Equal</a:t>
            </a: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protection &amp; access to SRHRs by </a:t>
            </a:r>
            <a:r>
              <a:rPr lang="en-US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persons with disabilities, </a:t>
            </a:r>
            <a:endParaRPr lang="en-US" sz="18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>
              <a:buClr>
                <a:srgbClr val="83992A"/>
              </a:buClr>
            </a:pP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Emphasis on </a:t>
            </a:r>
            <a:r>
              <a:rPr lang="en-US" sz="1800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free, prior and informed </a:t>
            </a:r>
            <a:r>
              <a:rPr lang="en-US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consent </a:t>
            </a: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 SRH services </a:t>
            </a:r>
          </a:p>
          <a:p>
            <a:pPr lvl="1">
              <a:buClr>
                <a:srgbClr val="83992A"/>
              </a:buClr>
            </a:pPr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3992A"/>
              </a:buClr>
            </a:pP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Issues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adaptability, capacity/agency, and inclusion/exclusion </a:t>
            </a:r>
          </a:p>
          <a:p>
            <a:pPr>
              <a:buClr>
                <a:srgbClr val="83992A"/>
              </a:buClr>
            </a:pPr>
            <a:endParaRPr lang="en-US" sz="20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3992A"/>
              </a:buClr>
            </a:pP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Gap left by Maputo Protocol – a protectionist approach to SHRH of women with disabilities </a:t>
            </a:r>
          </a:p>
          <a:p>
            <a:pPr>
              <a:buClr>
                <a:srgbClr val="83992A"/>
              </a:buClr>
            </a:pP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9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Normative frameworks cont..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2556931"/>
            <a:ext cx="10646228" cy="3674051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 smtClean="0"/>
              <a:t>General Comments No. 1 – GC on article 14(1)(d) and (e) – In relation to HIV</a:t>
            </a:r>
          </a:p>
          <a:p>
            <a:pPr lvl="1"/>
            <a:r>
              <a:rPr lang="en-US" sz="2900" dirty="0" smtClean="0"/>
              <a:t>Recognition of distinct rights to self-protection and to protection</a:t>
            </a:r>
          </a:p>
          <a:p>
            <a:pPr lvl="1"/>
            <a:r>
              <a:rPr lang="en-US" sz="2900" dirty="0" smtClean="0"/>
              <a:t>Self-protection as linked to other rights including education, information, dignity, life etc.</a:t>
            </a:r>
          </a:p>
          <a:p>
            <a:pPr lvl="1"/>
            <a:r>
              <a:rPr lang="en-US" sz="2900" dirty="0" smtClean="0"/>
              <a:t>Recognition of the link between VOW and violation of SRHRs </a:t>
            </a:r>
          </a:p>
          <a:p>
            <a:pPr lvl="1"/>
            <a:endParaRPr lang="en-US" sz="2900" dirty="0" smtClean="0"/>
          </a:p>
          <a:p>
            <a:r>
              <a:rPr lang="en-US" sz="2900" dirty="0" smtClean="0"/>
              <a:t>General Comment No. 2 – GC on 14(1)(a)(b)(c) and 14(2)(a) &amp; (c)</a:t>
            </a:r>
          </a:p>
          <a:p>
            <a:pPr lvl="1"/>
            <a:r>
              <a:rPr lang="en-US" sz="2900" dirty="0" smtClean="0"/>
              <a:t>Restatement and elaboration of the obligation of states in respect of family planning, abortion, contraception, etc..</a:t>
            </a:r>
          </a:p>
          <a:p>
            <a:r>
              <a:rPr lang="en-US" sz="2900" dirty="0" smtClean="0"/>
              <a:t>General emphasis on SRHR, not much on the right to health in general</a:t>
            </a:r>
            <a:endParaRPr lang="en-GB" sz="2900" dirty="0" smtClean="0"/>
          </a:p>
          <a:p>
            <a:endParaRPr lang="en-US" sz="2900" dirty="0" smtClean="0"/>
          </a:p>
          <a:p>
            <a:pPr lvl="1"/>
            <a:r>
              <a:rPr lang="en-US" sz="2900" dirty="0" smtClean="0"/>
              <a:t>Joint General Comment of the Commission and ACERWC on Child Marriage </a:t>
            </a:r>
          </a:p>
          <a:p>
            <a:endParaRPr lang="en-US" sz="2900" dirty="0" smtClean="0"/>
          </a:p>
          <a:p>
            <a:r>
              <a:rPr lang="en-US" sz="2900" dirty="0" smtClean="0"/>
              <a:t> The role of RECs 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7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982132"/>
            <a:ext cx="10528663" cy="130386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Other related AU initiatives and SRHRs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556931"/>
            <a:ext cx="10633166" cy="3621799"/>
          </a:xfrm>
        </p:spPr>
        <p:txBody>
          <a:bodyPr>
            <a:normAutofit/>
          </a:bodyPr>
          <a:lstStyle/>
          <a:p>
            <a:r>
              <a:rPr lang="en-US" dirty="0" smtClean="0"/>
              <a:t>Maputo Plan of Action on SRHR 2016 - 2030</a:t>
            </a:r>
          </a:p>
          <a:p>
            <a:r>
              <a:rPr lang="en-US" dirty="0" smtClean="0"/>
              <a:t>The Campaign for the Accelerated Reduction of Maternal Mortality in Africa (CARMMA), 2009 </a:t>
            </a:r>
          </a:p>
          <a:p>
            <a:r>
              <a:rPr lang="en-US" dirty="0" smtClean="0"/>
              <a:t>The AU Campaign to End Child Marriage 2015</a:t>
            </a:r>
          </a:p>
          <a:p>
            <a:r>
              <a:rPr lang="en-US" dirty="0" smtClean="0"/>
              <a:t>Agenda 2063 for Africa’s Development</a:t>
            </a:r>
          </a:p>
          <a:p>
            <a:r>
              <a:rPr lang="en-US" dirty="0" smtClean="0"/>
              <a:t>AU Agenda 2040 for Children: towards an Africa Fit for Children </a:t>
            </a:r>
          </a:p>
          <a:p>
            <a:r>
              <a:rPr lang="en-US" dirty="0" smtClean="0"/>
              <a:t>AU Human Rights Action Plan – developed starting 2016</a:t>
            </a:r>
          </a:p>
        </p:txBody>
      </p:sp>
    </p:spTree>
    <p:extLst>
      <p:ext uri="{BB962C8B-B14F-4D97-AF65-F5344CB8AC3E}">
        <p14:creationId xmlns:p14="http://schemas.microsoft.com/office/powerpoint/2010/main" val="23396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1772</TotalTime>
  <Words>683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SRHR in the African Human Rights System: An overview</vt:lpstr>
      <vt:lpstr> Summary of Presentation </vt:lpstr>
      <vt:lpstr> Background to SRHRs in Africa</vt:lpstr>
      <vt:lpstr>  Conceptual Frameworks </vt:lpstr>
      <vt:lpstr> Normative frameworks </vt:lpstr>
      <vt:lpstr>  Normative frameworks cont…. </vt:lpstr>
      <vt:lpstr>  Normative frameworks cont.…</vt:lpstr>
      <vt:lpstr>  Normative frameworks cont..</vt:lpstr>
      <vt:lpstr>  Other related AU initiatives and SRHRs </vt:lpstr>
      <vt:lpstr>  Emerging 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SRHR in</dc:title>
  <dc:creator>Anonymous</dc:creator>
  <cp:lastModifiedBy>Anonymous</cp:lastModifiedBy>
  <cp:revision>27</cp:revision>
  <dcterms:created xsi:type="dcterms:W3CDTF">2018-06-27T18:51:53Z</dcterms:created>
  <dcterms:modified xsi:type="dcterms:W3CDTF">2018-07-04T08:06:04Z</dcterms:modified>
</cp:coreProperties>
</file>