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69" r:id="rId3"/>
    <p:sldId id="270" r:id="rId4"/>
    <p:sldId id="277" r:id="rId5"/>
    <p:sldId id="263" r:id="rId6"/>
    <p:sldId id="278" r:id="rId7"/>
    <p:sldId id="279" r:id="rId8"/>
    <p:sldId id="276" r:id="rId9"/>
    <p:sldId id="273" r:id="rId10"/>
    <p:sldId id="275" r:id="rId11"/>
    <p:sldId id="280" r:id="rId12"/>
    <p:sldId id="271" r:id="rId13"/>
    <p:sldId id="26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9">
          <p15:clr>
            <a:srgbClr val="A4A3A4"/>
          </p15:clr>
        </p15:guide>
        <p15:guide id="2" orient="horz" pos="3239">
          <p15:clr>
            <a:srgbClr val="A4A3A4"/>
          </p15:clr>
        </p15:guide>
        <p15:guide id="3" orient="horz" pos="231">
          <p15:clr>
            <a:srgbClr val="A4A3A4"/>
          </p15:clr>
        </p15:guide>
        <p15:guide id="4" orient="horz">
          <p15:clr>
            <a:srgbClr val="A4A3A4"/>
          </p15:clr>
        </p15:guide>
        <p15:guide id="5" pos="240">
          <p15:clr>
            <a:srgbClr val="A4A3A4"/>
          </p15:clr>
        </p15:guide>
        <p15:guide id="6" pos="5519">
          <p15:clr>
            <a:srgbClr val="A4A3A4"/>
          </p15:clr>
        </p15:guide>
        <p15:guide id="7">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A3B"/>
    <a:srgbClr val="969696"/>
    <a:srgbClr val="6D9D31"/>
    <a:srgbClr val="005BAA"/>
    <a:srgbClr val="D71C33"/>
    <a:srgbClr val="595959"/>
    <a:srgbClr val="C48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7"/>
    <p:restoredTop sz="59899"/>
  </p:normalViewPr>
  <p:slideViewPr>
    <p:cSldViewPr snapToGrid="0" snapToObjects="1" showGuides="1">
      <p:cViewPr varScale="1">
        <p:scale>
          <a:sx n="58" d="100"/>
          <a:sy n="58" d="100"/>
        </p:scale>
        <p:origin x="1590" y="60"/>
      </p:cViewPr>
      <p:guideLst>
        <p:guide orient="horz" pos="3089"/>
        <p:guide orient="horz" pos="3239"/>
        <p:guide orient="horz" pos="231"/>
        <p:guide orient="horz"/>
        <p:guide pos="240"/>
        <p:guide pos="5519"/>
        <p:guide/>
        <p:guide pos="575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AF4EF-37E8-6843-867C-7F157098461A}"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5D1B6-226E-1C47-9E34-E4DE8E683E56}" type="slidenum">
              <a:rPr lang="en-US" smtClean="0"/>
              <a:t>‹#›</a:t>
            </a:fld>
            <a:endParaRPr lang="en-US"/>
          </a:p>
        </p:txBody>
      </p:sp>
    </p:spTree>
    <p:extLst>
      <p:ext uri="{BB962C8B-B14F-4D97-AF65-F5344CB8AC3E}">
        <p14:creationId xmlns:p14="http://schemas.microsoft.com/office/powerpoint/2010/main" val="153723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as.org/dil/treaties_B-32_American_Convention_on_Human_Rights.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oas.org/juridico/english/treaties/a-61.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iachr.lls.edu/violations-inter-american-convention-human-rights/article-11-right-privacy" TargetMode="External"/><Relationship Id="rId3" Type="http://schemas.openxmlformats.org/officeDocument/2006/relationships/hyperlink" Target="https://iachr.lls.edu/violations-against-inter-american-convention-human-rights/article-1-obligation-respect-rights" TargetMode="External"/><Relationship Id="rId7" Type="http://schemas.openxmlformats.org/officeDocument/2006/relationships/hyperlink" Target="https://iachr.lls.edu/violations-inter-american-convention-human-rights/article-7-right-personal-libert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iachr.lls.edu/violations-inter-american-convention-human-rights/article-51-right-physical-mental-and-moral" TargetMode="External"/><Relationship Id="rId11" Type="http://schemas.openxmlformats.org/officeDocument/2006/relationships/hyperlink" Target="https://iachr.lls.edu/violations-inter-american-convention-human-rights/article-172-right-marry-and-raise-family" TargetMode="External"/><Relationship Id="rId5" Type="http://schemas.openxmlformats.org/officeDocument/2006/relationships/hyperlink" Target="https://iachr.lls.edu/violations-inter-american-convention-human-rights/article-5-right-humane-treatment" TargetMode="External"/><Relationship Id="rId10" Type="http://schemas.openxmlformats.org/officeDocument/2006/relationships/hyperlink" Target="https://iachr.lls.edu/violations-inter-american-convention-human-rights/article-17-rights-family" TargetMode="External"/><Relationship Id="rId4" Type="http://schemas.openxmlformats.org/officeDocument/2006/relationships/hyperlink" Target="https://iachr.lls.edu/violations-against-inter-american-convention-human-rights/article-11-obligation-non-discrimination" TargetMode="External"/><Relationship Id="rId9" Type="http://schemas.openxmlformats.org/officeDocument/2006/relationships/hyperlink" Target="https://iachr.lls.edu/violations-inter-american-convention-human-rights/article-112-prohibition-arbitrary-interferen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5D1B6-226E-1C47-9E34-E4DE8E683E56}" type="slidenum">
              <a:rPr lang="en-US" smtClean="0"/>
              <a:t>1</a:t>
            </a:fld>
            <a:endParaRPr lang="en-US"/>
          </a:p>
        </p:txBody>
      </p:sp>
    </p:spTree>
    <p:extLst>
      <p:ext uri="{BB962C8B-B14F-4D97-AF65-F5344CB8AC3E}">
        <p14:creationId xmlns:p14="http://schemas.microsoft.com/office/powerpoint/2010/main" val="420253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Rights Violations include a violation of the Convention of Belem do Para, for the first time in a repro case</a:t>
            </a:r>
          </a:p>
          <a:p>
            <a:pPr marL="171450" indent="-171450">
              <a:buFontTx/>
              <a:buChar char="-"/>
            </a:pPr>
            <a:r>
              <a:rPr lang="en-US" dirty="0"/>
              <a:t>Other Rights:  </a:t>
            </a:r>
            <a:r>
              <a:rPr lang="en-ZA" sz="1200" b="0" i="0" kern="1200" dirty="0">
                <a:solidFill>
                  <a:schemeClr val="tx1"/>
                </a:solidFill>
                <a:effectLst/>
                <a:latin typeface="+mn-lt"/>
                <a:ea typeface="+mn-ea"/>
                <a:cs typeface="+mn-cs"/>
              </a:rPr>
              <a:t>articles 3 (juridical personality), 5.1. (personal integrity), 5.2. (torture or cruel treatment), 7.1. (personal liberty and security), 8.1 (due process), 11.1 (respect for </a:t>
            </a:r>
            <a:r>
              <a:rPr lang="en-ZA" sz="1200" b="0" i="0" kern="1200" dirty="0" err="1">
                <a:solidFill>
                  <a:schemeClr val="tx1"/>
                </a:solidFill>
                <a:effectLst/>
                <a:latin typeface="+mn-lt"/>
                <a:ea typeface="+mn-ea"/>
                <a:cs typeface="+mn-cs"/>
              </a:rPr>
              <a:t>honor</a:t>
            </a:r>
            <a:r>
              <a:rPr lang="en-ZA" sz="1200" b="0" i="0" kern="1200" dirty="0">
                <a:solidFill>
                  <a:schemeClr val="tx1"/>
                </a:solidFill>
                <a:effectLst/>
                <a:latin typeface="+mn-lt"/>
                <a:ea typeface="+mn-ea"/>
                <a:cs typeface="+mn-cs"/>
              </a:rPr>
              <a:t> and dignity), 11.2 (private and family life), 13.1 (freedom of thought and expression), 17.2 (marry and raise a family), 25.1 (judicial protection), and 25(2)(a) (a remedy) of the </a:t>
            </a:r>
            <a:r>
              <a:rPr lang="en-ZA" sz="1200" b="0" i="0" u="none" strike="noStrike" kern="1200" dirty="0">
                <a:solidFill>
                  <a:schemeClr val="tx1"/>
                </a:solidFill>
                <a:effectLst/>
                <a:latin typeface="+mn-lt"/>
                <a:ea typeface="+mn-ea"/>
                <a:cs typeface="+mn-cs"/>
                <a:hlinkClick r:id="rId3"/>
              </a:rPr>
              <a:t>American Convention on Human Rights</a:t>
            </a:r>
            <a:r>
              <a:rPr lang="en-ZA" sz="1200" b="0" i="0" kern="1200" dirty="0">
                <a:solidFill>
                  <a:schemeClr val="tx1"/>
                </a:solidFill>
                <a:effectLst/>
                <a:latin typeface="+mn-lt"/>
                <a:ea typeface="+mn-ea"/>
                <a:cs typeface="+mn-cs"/>
              </a:rPr>
              <a:t>, as well as article 7(a) (refrain from engaging in violence against women) and (b) (prevent and investigate violence against women) of the </a:t>
            </a:r>
            <a:r>
              <a:rPr lang="en-ZA" sz="1200" b="0" i="0" u="none" strike="noStrike" kern="1200" dirty="0">
                <a:solidFill>
                  <a:schemeClr val="tx1"/>
                </a:solidFill>
                <a:effectLst/>
                <a:latin typeface="+mn-lt"/>
                <a:ea typeface="+mn-ea"/>
                <a:cs typeface="+mn-cs"/>
                <a:hlinkClick r:id="rId4"/>
              </a:rPr>
              <a:t>Inter-American Convention on the Prevention, Punishment, and Eradication of Violence against Women</a:t>
            </a:r>
            <a:r>
              <a:rPr lang="en-ZA" sz="1200" b="0" i="0" kern="1200" dirty="0">
                <a:solidFill>
                  <a:schemeClr val="tx1"/>
                </a:solidFill>
                <a:effectLst/>
                <a:latin typeface="+mn-lt"/>
                <a:ea typeface="+mn-ea"/>
                <a:cs typeface="+mn-cs"/>
              </a:rPr>
              <a:t> (Convention of </a:t>
            </a:r>
            <a:r>
              <a:rPr lang="en-ZA" sz="1200" b="0" i="0" kern="1200" dirty="0" err="1">
                <a:solidFill>
                  <a:schemeClr val="tx1"/>
                </a:solidFill>
                <a:effectLst/>
                <a:latin typeface="+mn-lt"/>
                <a:ea typeface="+mn-ea"/>
                <a:cs typeface="+mn-cs"/>
              </a:rPr>
              <a:t>Belém</a:t>
            </a:r>
            <a:r>
              <a:rPr lang="en-ZA" sz="1200" b="0" i="0" kern="1200" dirty="0">
                <a:solidFill>
                  <a:schemeClr val="tx1"/>
                </a:solidFill>
                <a:effectLst/>
                <a:latin typeface="+mn-lt"/>
                <a:ea typeface="+mn-ea"/>
                <a:cs typeface="+mn-cs"/>
              </a:rPr>
              <a:t> do Pará). </a:t>
            </a:r>
            <a:endParaRPr lang="en-US" dirty="0"/>
          </a:p>
          <a:p>
            <a:pPr marL="171450" indent="-171450">
              <a:buFontTx/>
              <a:buChar char="-"/>
            </a:pPr>
            <a:endParaRPr lang="en-US" dirty="0"/>
          </a:p>
          <a:p>
            <a:pPr marL="171450" indent="-171450">
              <a:buFontTx/>
              <a:buChar char="-"/>
            </a:pPr>
            <a:r>
              <a:rPr lang="en-ZA" sz="1200" b="0" i="0" kern="1200" dirty="0">
                <a:solidFill>
                  <a:schemeClr val="tx1"/>
                </a:solidFill>
                <a:effectLst/>
                <a:latin typeface="+mn-lt"/>
                <a:ea typeface="+mn-ea"/>
                <a:cs typeface="+mn-cs"/>
              </a:rPr>
              <a:t> informed consent (including personal integrity, liberty, dignity, privacy and family life, and access to information), torture or cruel treatment, and judicial protection.</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D75D1B6-226E-1C47-9E34-E4DE8E683E56}" type="slidenum">
              <a:rPr lang="en-US" smtClean="0"/>
              <a:t>10</a:t>
            </a:fld>
            <a:endParaRPr lang="en-US"/>
          </a:p>
        </p:txBody>
      </p:sp>
    </p:spTree>
    <p:extLst>
      <p:ext uri="{BB962C8B-B14F-4D97-AF65-F5344CB8AC3E}">
        <p14:creationId xmlns:p14="http://schemas.microsoft.com/office/powerpoint/2010/main" val="412771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5D1B6-226E-1C47-9E34-E4DE8E683E56}" type="slidenum">
              <a:rPr lang="en-US" smtClean="0"/>
              <a:t>11</a:t>
            </a:fld>
            <a:endParaRPr lang="en-US"/>
          </a:p>
        </p:txBody>
      </p:sp>
    </p:spTree>
    <p:extLst>
      <p:ext uri="{BB962C8B-B14F-4D97-AF65-F5344CB8AC3E}">
        <p14:creationId xmlns:p14="http://schemas.microsoft.com/office/powerpoint/2010/main" val="189992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5D1B6-226E-1C47-9E34-E4DE8E683E56}" type="slidenum">
              <a:rPr lang="en-US" smtClean="0"/>
              <a:t>12</a:t>
            </a:fld>
            <a:endParaRPr lang="en-US"/>
          </a:p>
        </p:txBody>
      </p:sp>
    </p:spTree>
    <p:extLst>
      <p:ext uri="{BB962C8B-B14F-4D97-AF65-F5344CB8AC3E}">
        <p14:creationId xmlns:p14="http://schemas.microsoft.com/office/powerpoint/2010/main" val="3276823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5D1B6-226E-1C47-9E34-E4DE8E683E56}" type="slidenum">
              <a:rPr lang="en-US" smtClean="0"/>
              <a:t>13</a:t>
            </a:fld>
            <a:endParaRPr lang="en-US"/>
          </a:p>
        </p:txBody>
      </p:sp>
    </p:spTree>
    <p:extLst>
      <p:ext uri="{BB962C8B-B14F-4D97-AF65-F5344CB8AC3E}">
        <p14:creationId xmlns:p14="http://schemas.microsoft.com/office/powerpoint/2010/main" val="249958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5D1B6-226E-1C47-9E34-E4DE8E683E56}" type="slidenum">
              <a:rPr lang="en-US" smtClean="0"/>
              <a:t>2</a:t>
            </a:fld>
            <a:endParaRPr lang="en-US"/>
          </a:p>
        </p:txBody>
      </p:sp>
    </p:spTree>
    <p:extLst>
      <p:ext uri="{BB962C8B-B14F-4D97-AF65-F5344CB8AC3E}">
        <p14:creationId xmlns:p14="http://schemas.microsoft.com/office/powerpoint/2010/main" val="244981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 More than 97% of women of reproductive age in Latin America and the Caribbean live in countries with restrictive abortion laws </a:t>
            </a:r>
            <a:br>
              <a:rPr lang="en-ZA" sz="1200" b="0" i="0" kern="1200" dirty="0">
                <a:solidFill>
                  <a:schemeClr val="tx1"/>
                </a:solidFill>
                <a:effectLst/>
                <a:latin typeface="+mn-lt"/>
                <a:ea typeface="+mn-ea"/>
                <a:cs typeface="+mn-cs"/>
              </a:rPr>
            </a:br>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 Fewer than 3% of the region’s women live in countries where abortion is broadly legal—that is, permitted either without restriction as to reason or on socioeconomic grounds</a:t>
            </a:r>
          </a:p>
          <a:p>
            <a:endParaRPr lang="en-US" dirty="0"/>
          </a:p>
        </p:txBody>
      </p:sp>
      <p:sp>
        <p:nvSpPr>
          <p:cNvPr id="4" name="Slide Number Placeholder 3"/>
          <p:cNvSpPr>
            <a:spLocks noGrp="1"/>
          </p:cNvSpPr>
          <p:nvPr>
            <p:ph type="sldNum" sz="quarter" idx="10"/>
          </p:nvPr>
        </p:nvSpPr>
        <p:spPr/>
        <p:txBody>
          <a:bodyPr/>
          <a:lstStyle/>
          <a:p>
            <a:fld id="{DD75D1B6-226E-1C47-9E34-E4DE8E683E56}" type="slidenum">
              <a:rPr lang="en-US" smtClean="0"/>
              <a:t>3</a:t>
            </a:fld>
            <a:endParaRPr lang="en-US"/>
          </a:p>
        </p:txBody>
      </p:sp>
    </p:spTree>
    <p:extLst>
      <p:ext uri="{BB962C8B-B14F-4D97-AF65-F5344CB8AC3E}">
        <p14:creationId xmlns:p14="http://schemas.microsoft.com/office/powerpoint/2010/main" val="65854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“Reproductive rights” and ”family planning” mean different things for different women, especially given a context where this rhetoric has been used to violate women’s rights.</a:t>
            </a:r>
          </a:p>
          <a:p>
            <a:endParaRPr lang="en-US" dirty="0"/>
          </a:p>
          <a:p>
            <a:r>
              <a:rPr lang="en-US" dirty="0"/>
              <a:t>Different experience with family planning programs – involuntary sterilization and voluntary sterilization</a:t>
            </a:r>
          </a:p>
          <a:p>
            <a:r>
              <a:rPr lang="en-US" dirty="0"/>
              <a:t>However, voluntary sterilization is widely used as a form of family planning in LA – 72.7% of </a:t>
            </a:r>
            <a:r>
              <a:rPr lang="en-ZA" sz="1200" b="0" i="0" kern="1200" dirty="0">
                <a:solidFill>
                  <a:schemeClr val="tx1"/>
                </a:solidFill>
                <a:effectLst/>
                <a:latin typeface="+mn-lt"/>
                <a:ea typeface="+mn-ea"/>
                <a:cs typeface="+mn-cs"/>
              </a:rPr>
              <a:t>women aged between 15 and 49 who were married or living with a partner use a form of contraception.</a:t>
            </a:r>
          </a:p>
          <a:p>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BUT - Approx. 25% of women aged 15-49 who were married or living with a partner use sterilization as a form of contraception.</a:t>
            </a:r>
            <a:endParaRPr lang="en-US" dirty="0"/>
          </a:p>
        </p:txBody>
      </p:sp>
      <p:sp>
        <p:nvSpPr>
          <p:cNvPr id="4" name="Slide Number Placeholder 3"/>
          <p:cNvSpPr>
            <a:spLocks noGrp="1"/>
          </p:cNvSpPr>
          <p:nvPr>
            <p:ph type="sldNum" sz="quarter" idx="10"/>
          </p:nvPr>
        </p:nvSpPr>
        <p:spPr/>
        <p:txBody>
          <a:bodyPr/>
          <a:lstStyle/>
          <a:p>
            <a:fld id="{DD75D1B6-226E-1C47-9E34-E4DE8E683E56}" type="slidenum">
              <a:rPr lang="en-US" smtClean="0"/>
              <a:t>4</a:t>
            </a:fld>
            <a:endParaRPr lang="en-US"/>
          </a:p>
        </p:txBody>
      </p:sp>
    </p:spTree>
    <p:extLst>
      <p:ext uri="{BB962C8B-B14F-4D97-AF65-F5344CB8AC3E}">
        <p14:creationId xmlns:p14="http://schemas.microsoft.com/office/powerpoint/2010/main" val="175230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dirty="0"/>
              <a:t>IACHR and Representative separate before the </a:t>
            </a:r>
            <a:r>
              <a:rPr lang="en-US" sz="1200" dirty="0" err="1"/>
              <a:t>IACtHR</a:t>
            </a:r>
            <a:endParaRPr lang="en-US" sz="1200" dirty="0"/>
          </a:p>
          <a:p>
            <a:r>
              <a:rPr lang="en-US" sz="1200" dirty="0"/>
              <a:t>Article 7 Convention of Belem do Para:</a:t>
            </a:r>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a. refrain from engaging in any act or practice of VAW and to ensure that their authorities, officials, personnel, agents, and institutions act in conformity with this obligation;</a:t>
            </a:r>
          </a:p>
          <a:p>
            <a:r>
              <a:rPr lang="en-ZA" sz="1200" b="0" i="0" kern="1200" dirty="0">
                <a:solidFill>
                  <a:schemeClr val="tx1"/>
                </a:solidFill>
                <a:effectLst/>
                <a:latin typeface="+mn-lt"/>
                <a:ea typeface="+mn-ea"/>
                <a:cs typeface="+mn-cs"/>
              </a:rPr>
              <a:t>b. apply due diligence to prevent, investigate and impose penalties for violence against women;</a:t>
            </a:r>
          </a:p>
          <a:p>
            <a:r>
              <a:rPr lang="en-ZA" sz="1200" b="0" i="0" kern="1200" dirty="0">
                <a:solidFill>
                  <a:schemeClr val="tx1"/>
                </a:solidFill>
                <a:effectLst/>
                <a:latin typeface="+mn-lt"/>
                <a:ea typeface="+mn-ea"/>
                <a:cs typeface="+mn-cs"/>
              </a:rPr>
              <a:t>c. include in their domestic legislation penal, civil, administrative and any other type of provisions that may be needed to prevent, punish and eradicate violence against women and to adopt appropriate administrative measures where necessary;</a:t>
            </a:r>
          </a:p>
          <a:p>
            <a:r>
              <a:rPr lang="en-ZA" sz="1200" b="0" i="0" kern="1200" dirty="0">
                <a:solidFill>
                  <a:schemeClr val="tx1"/>
                </a:solidFill>
                <a:effectLst/>
                <a:latin typeface="+mn-lt"/>
                <a:ea typeface="+mn-ea"/>
                <a:cs typeface="+mn-cs"/>
              </a:rPr>
              <a:t>d. adopt legal measures to require the perpetrator to refrain from harassing, intimidating or threatening the woman or using any method that harms or endangers her life or integrity, e. take all appropriate measures, including legislative measures, to amend or repeal existing laws and regulations or to modify legal or customary practices which sustain the persistence and tolerance of violence against women;</a:t>
            </a:r>
          </a:p>
          <a:p>
            <a:r>
              <a:rPr lang="en-ZA" sz="1200" b="0" i="0" kern="1200" dirty="0">
                <a:solidFill>
                  <a:schemeClr val="tx1"/>
                </a:solidFill>
                <a:effectLst/>
                <a:latin typeface="+mn-lt"/>
                <a:ea typeface="+mn-ea"/>
                <a:cs typeface="+mn-cs"/>
              </a:rPr>
              <a:t>f. establish fair and effective legal procedures for women who have been subjected to violence which include, among others, protective measures, a timely hearing and effective access to such procedures;</a:t>
            </a:r>
          </a:p>
          <a:p>
            <a:r>
              <a:rPr lang="en-ZA" sz="1200" b="0" i="0" kern="1200" dirty="0">
                <a:solidFill>
                  <a:schemeClr val="tx1"/>
                </a:solidFill>
                <a:effectLst/>
                <a:latin typeface="+mn-lt"/>
                <a:ea typeface="+mn-ea"/>
                <a:cs typeface="+mn-cs"/>
              </a:rPr>
              <a:t>g. establish the necessary legal and administrative mechanisms to ensure that women subjected to violence have effective access to restitution, reparations or other remedies; and</a:t>
            </a:r>
          </a:p>
          <a:p>
            <a:r>
              <a:rPr lang="en-ZA" sz="1200" b="0" i="0" kern="1200" dirty="0">
                <a:solidFill>
                  <a:schemeClr val="tx1"/>
                </a:solidFill>
                <a:effectLst/>
                <a:latin typeface="+mn-lt"/>
                <a:ea typeface="+mn-ea"/>
                <a:cs typeface="+mn-cs"/>
              </a:rPr>
              <a:t>h. adopt such legislative or other measures as may be necessary to give effect to this Convention.</a:t>
            </a:r>
          </a:p>
          <a:p>
            <a:endParaRPr lang="en-US" sz="1200" dirty="0"/>
          </a:p>
          <a:p>
            <a:pPr marL="0" marR="0" lvl="0" indent="0" algn="l" rtl="0">
              <a:spcBef>
                <a:spcPts val="0"/>
              </a:spcBef>
              <a:spcAft>
                <a:spcPts val="0"/>
              </a:spcAft>
              <a:buNone/>
            </a:pPr>
            <a:endParaRPr dirty="0"/>
          </a:p>
        </p:txBody>
      </p:sp>
      <p:sp>
        <p:nvSpPr>
          <p:cNvPr id="96" name="Shape 9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66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5D1B6-226E-1C47-9E34-E4DE8E683E56}" type="slidenum">
              <a:rPr lang="en-US" smtClean="0"/>
              <a:t>6</a:t>
            </a:fld>
            <a:endParaRPr lang="en-US"/>
          </a:p>
        </p:txBody>
      </p:sp>
    </p:spTree>
    <p:extLst>
      <p:ext uri="{BB962C8B-B14F-4D97-AF65-F5344CB8AC3E}">
        <p14:creationId xmlns:p14="http://schemas.microsoft.com/office/powerpoint/2010/main" val="287151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5D1B6-226E-1C47-9E34-E4DE8E683E56}" type="slidenum">
              <a:rPr lang="en-US" smtClean="0"/>
              <a:t>7</a:t>
            </a:fld>
            <a:endParaRPr lang="en-US"/>
          </a:p>
        </p:txBody>
      </p:sp>
    </p:spTree>
    <p:extLst>
      <p:ext uri="{BB962C8B-B14F-4D97-AF65-F5344CB8AC3E}">
        <p14:creationId xmlns:p14="http://schemas.microsoft.com/office/powerpoint/2010/main" val="63445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ZA" sz="1200" b="0" i="0" u="none" strike="noStrike" kern="1200" dirty="0">
                <a:solidFill>
                  <a:schemeClr val="tx1"/>
                </a:solidFill>
                <a:effectLst/>
                <a:latin typeface="+mn-lt"/>
                <a:ea typeface="+mn-ea"/>
                <a:cs typeface="+mn-cs"/>
              </a:rPr>
              <a:t>The Right to Life: (ACHR), Article 4(1) → redefining conception</a:t>
            </a:r>
            <a:endParaRPr lang="en-ZA" b="0" u="none" dirty="0">
              <a:solidFill>
                <a:schemeClr val="tx1"/>
              </a:solidFill>
              <a:effectLst/>
            </a:endParaRPr>
          </a:p>
          <a:p>
            <a:pPr rtl="0"/>
            <a:r>
              <a:rPr lang="en-ZA" sz="1200" b="0" i="0" u="none" strike="noStrike" kern="1200" dirty="0">
                <a:solidFill>
                  <a:schemeClr val="tx1"/>
                </a:solidFill>
                <a:effectLst/>
                <a:latin typeface="+mn-lt"/>
                <a:ea typeface="+mn-ea"/>
                <a:cs typeface="+mn-cs"/>
              </a:rPr>
              <a:t>Private Life: (ACHR), Article 11 → liberty, self-determination, family, reproductive health</a:t>
            </a:r>
          </a:p>
          <a:p>
            <a:endParaRPr lang="en-ZA" sz="1200" b="0" i="0" u="none" strike="noStrike" kern="1200" dirty="0">
              <a:solidFill>
                <a:schemeClr val="tx1"/>
              </a:solidFill>
              <a:effectLst/>
              <a:latin typeface="+mn-lt"/>
              <a:ea typeface="+mn-ea"/>
              <a:cs typeface="+mn-cs"/>
              <a:hlinkClick r:id="rId3"/>
            </a:endParaRPr>
          </a:p>
          <a:p>
            <a:r>
              <a:rPr lang="en-ZA" sz="1200" b="0" i="0" u="none" strike="noStrike" kern="1200" dirty="0">
                <a:solidFill>
                  <a:schemeClr val="tx1"/>
                </a:solidFill>
                <a:effectLst/>
                <a:latin typeface="+mn-lt"/>
                <a:ea typeface="+mn-ea"/>
                <a:cs typeface="+mn-cs"/>
                <a:hlinkClick r:id="rId3"/>
              </a:rPr>
              <a:t>Right to Life: lengthy analysis of fertilization/conception – notes that African Charter and Maputo Protocol do not protect from Conception “</a:t>
            </a:r>
            <a:r>
              <a:rPr lang="en-ZA" u="none" dirty="0">
                <a:solidFill>
                  <a:schemeClr val="tx1"/>
                </a:solidFill>
              </a:rPr>
              <a:t>The authors of the Charter expressly ruled out the use of terminology that would protect the right to life from the moment of conception.</a:t>
            </a:r>
            <a:r>
              <a:rPr lang="en-ZA" u="none" dirty="0">
                <a:solidFill>
                  <a:schemeClr val="tx1"/>
                </a:solidFill>
                <a:hlinkClick r:id="rId3"/>
              </a:rPr>
              <a:t>”</a:t>
            </a:r>
            <a:endParaRPr lang="en-ZA" sz="1200" b="0" i="0" u="none" strike="noStrike" kern="1200" dirty="0">
              <a:solidFill>
                <a:schemeClr val="tx1"/>
              </a:solidFill>
              <a:effectLst/>
              <a:latin typeface="+mn-lt"/>
              <a:ea typeface="+mn-ea"/>
              <a:cs typeface="+mn-cs"/>
              <a:hlinkClick r:id="rId3"/>
            </a:endParaRPr>
          </a:p>
          <a:p>
            <a:endParaRPr lang="en-ZA" sz="1200" b="0" i="0" u="none" strike="noStrike" kern="1200" dirty="0">
              <a:solidFill>
                <a:schemeClr val="tx1"/>
              </a:solidFill>
              <a:effectLst/>
              <a:latin typeface="+mn-lt"/>
              <a:ea typeface="+mn-ea"/>
              <a:cs typeface="+mn-cs"/>
              <a:hlinkClick r:id="rId3"/>
            </a:endParaRPr>
          </a:p>
          <a:p>
            <a:r>
              <a:rPr lang="en-ZA" sz="1200" b="0" i="0" u="none" strike="noStrike" kern="1200" dirty="0">
                <a:solidFill>
                  <a:schemeClr val="tx1"/>
                </a:solidFill>
                <a:effectLst/>
                <a:latin typeface="+mn-lt"/>
                <a:ea typeface="+mn-ea"/>
                <a:cs typeface="+mn-cs"/>
                <a:hlinkClick r:id="rId3"/>
              </a:rPr>
              <a:t>Article 1 Obligation to Respect Rights</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4"/>
              </a:rPr>
              <a:t>Article 1(1) Obligation of Non-Discrimination</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5"/>
              </a:rPr>
              <a:t>Article 5 Right to Humane Treatment</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6"/>
              </a:rPr>
              <a:t>Article 5(1) Right to Physical, Mental, and Moral Integrity</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7"/>
              </a:rPr>
              <a:t>Article 7 Right to Personal Liberty</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8"/>
              </a:rPr>
              <a:t>Article 11 Right to Privacy</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9"/>
              </a:rPr>
              <a:t>Article 11(2) Prohibition of Arbitrary Interference with Private Life, Family, Home, Correspondence, and of Unlawful Attacks on Honor and Dignity</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10"/>
              </a:rPr>
              <a:t>Article 17 Rights of the Family</a:t>
            </a:r>
            <a:endParaRPr lang="en-ZA" sz="1200" b="0" i="0" u="none" kern="1200" dirty="0">
              <a:solidFill>
                <a:schemeClr val="tx1"/>
              </a:solidFill>
              <a:effectLst/>
              <a:latin typeface="+mn-lt"/>
              <a:ea typeface="+mn-ea"/>
              <a:cs typeface="+mn-cs"/>
            </a:endParaRPr>
          </a:p>
          <a:p>
            <a:r>
              <a:rPr lang="en-ZA" sz="1200" b="0" i="0" u="none" strike="noStrike" kern="1200" dirty="0">
                <a:solidFill>
                  <a:schemeClr val="tx1"/>
                </a:solidFill>
                <a:effectLst/>
                <a:latin typeface="+mn-lt"/>
                <a:ea typeface="+mn-ea"/>
                <a:cs typeface="+mn-cs"/>
                <a:hlinkClick r:id="rId11"/>
              </a:rPr>
              <a:t>Article 17(2) Right to Marry and to Raise a Family</a:t>
            </a:r>
            <a:endParaRPr lang="en-ZA" sz="1200" b="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75D1B6-226E-1C47-9E34-E4DE8E683E56}" type="slidenum">
              <a:rPr lang="en-US" smtClean="0"/>
              <a:t>8</a:t>
            </a:fld>
            <a:endParaRPr lang="en-US"/>
          </a:p>
        </p:txBody>
      </p:sp>
    </p:spTree>
    <p:extLst>
      <p:ext uri="{BB962C8B-B14F-4D97-AF65-F5344CB8AC3E}">
        <p14:creationId xmlns:p14="http://schemas.microsoft.com/office/powerpoint/2010/main" val="48334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r>
            <a:br>
              <a:rPr lang="en-ZA" dirty="0"/>
            </a:br>
            <a:endParaRPr lang="en-US" dirty="0"/>
          </a:p>
        </p:txBody>
      </p:sp>
      <p:sp>
        <p:nvSpPr>
          <p:cNvPr id="4" name="Slide Number Placeholder 3"/>
          <p:cNvSpPr>
            <a:spLocks noGrp="1"/>
          </p:cNvSpPr>
          <p:nvPr>
            <p:ph type="sldNum" sz="quarter" idx="10"/>
          </p:nvPr>
        </p:nvSpPr>
        <p:spPr/>
        <p:txBody>
          <a:bodyPr/>
          <a:lstStyle/>
          <a:p>
            <a:fld id="{DD75D1B6-226E-1C47-9E34-E4DE8E683E56}" type="slidenum">
              <a:rPr lang="en-US" smtClean="0"/>
              <a:t>9</a:t>
            </a:fld>
            <a:endParaRPr lang="en-US"/>
          </a:p>
        </p:txBody>
      </p:sp>
    </p:spTree>
    <p:extLst>
      <p:ext uri="{BB962C8B-B14F-4D97-AF65-F5344CB8AC3E}">
        <p14:creationId xmlns:p14="http://schemas.microsoft.com/office/powerpoint/2010/main" val="3367607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cxnSp>
        <p:nvCxnSpPr>
          <p:cNvPr id="59" name="Straight Connector 58"/>
          <p:cNvCxnSpPr/>
          <p:nvPr userDrawn="1"/>
        </p:nvCxnSpPr>
        <p:spPr>
          <a:xfrm>
            <a:off x="4160837" y="590312"/>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35" y="4717118"/>
            <a:ext cx="2141491" cy="241319"/>
          </a:xfrm>
          <a:prstGeom prst="rect">
            <a:avLst/>
          </a:prstGeom>
        </p:spPr>
      </p:pic>
      <p:sp>
        <p:nvSpPr>
          <p:cNvPr id="21" name="Text Placeholder 4"/>
          <p:cNvSpPr>
            <a:spLocks noGrp="1"/>
          </p:cNvSpPr>
          <p:nvPr userDrawn="1">
            <p:ph type="body" sz="quarter" idx="16" hasCustomPrompt="1"/>
          </p:nvPr>
        </p:nvSpPr>
        <p:spPr>
          <a:xfrm>
            <a:off x="337379" y="2977968"/>
            <a:ext cx="3477384" cy="553998"/>
          </a:xfrm>
          <a:prstGeom prst="rect">
            <a:avLst/>
          </a:prstGeom>
        </p:spPr>
        <p:txBody>
          <a:bodyPr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sp>
        <p:nvSpPr>
          <p:cNvPr id="22" name="Text Placeholder 4"/>
          <p:cNvSpPr>
            <a:spLocks noGrp="1"/>
          </p:cNvSpPr>
          <p:nvPr userDrawn="1">
            <p:ph type="body" sz="quarter" idx="18" hasCustomPrompt="1"/>
          </p:nvPr>
        </p:nvSpPr>
        <p:spPr>
          <a:xfrm>
            <a:off x="357185" y="4097842"/>
            <a:ext cx="3457577"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7" y="0"/>
            <a:ext cx="9138245" cy="5143500"/>
          </a:xfrm>
          <a:prstGeom prst="rect">
            <a:avLst/>
          </a:prstGeom>
        </p:spPr>
      </p:pic>
    </p:spTree>
    <p:extLst>
      <p:ext uri="{BB962C8B-B14F-4D97-AF65-F5344CB8AC3E}">
        <p14:creationId xmlns:p14="http://schemas.microsoft.com/office/powerpoint/2010/main" val="5883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ics Page with Headin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7" y="0"/>
            <a:ext cx="9138245" cy="5143500"/>
          </a:xfrm>
          <a:prstGeom prst="rect">
            <a:avLst/>
          </a:prstGeom>
        </p:spPr>
      </p:pic>
      <p:sp>
        <p:nvSpPr>
          <p:cNvPr id="16" name="Rectangle 3"/>
          <p:cNvSpPr>
            <a:spLocks noGrp="1" noChangeArrowheads="1"/>
          </p:cNvSpPr>
          <p:nvPr>
            <p:ph idx="1" hasCustomPrompt="1"/>
          </p:nvPr>
        </p:nvSpPr>
        <p:spPr bwMode="auto">
          <a:xfrm>
            <a:off x="376238" y="1344168"/>
            <a:ext cx="8391525" cy="309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buFont typeface="Wingdings" panose="05000000000000000000" pitchFamily="2" charset="2"/>
              <a:buNone/>
              <a:defRPr sz="138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2pPr>
            <a:lvl3pPr marL="1257269" indent="-342891">
              <a:buSzPct val="8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3pPr>
            <a:lvl4pPr marL="1714457" indent="-342891">
              <a:buSzPct val="7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4pPr>
          </a:lstStyle>
          <a:p>
            <a:r>
              <a:rPr lang="en-ZA" dirty="0"/>
              <a:t>Click on icons to add picture or graphic</a:t>
            </a:r>
          </a:p>
        </p:txBody>
      </p:sp>
      <p:sp>
        <p:nvSpPr>
          <p:cNvPr id="17"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Sub heading</a:t>
            </a:r>
          </a:p>
        </p:txBody>
      </p:sp>
      <p:sp>
        <p:nvSpPr>
          <p:cNvPr id="18"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baseline="0">
                <a:solidFill>
                  <a:srgbClr val="ED1A3B"/>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Tree>
    <p:extLst>
      <p:ext uri="{BB962C8B-B14F-4D97-AF65-F5344CB8AC3E}">
        <p14:creationId xmlns:p14="http://schemas.microsoft.com/office/powerpoint/2010/main" val="125090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14EF-33C2-FA40-BA50-5017E9760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25FEBE-35A4-BF48-830C-5767526A03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36B86-5C7A-924F-87FA-9540D36E87E5}"/>
              </a:ext>
            </a:extLst>
          </p:cNvPr>
          <p:cNvSpPr>
            <a:spLocks noGrp="1"/>
          </p:cNvSpPr>
          <p:nvPr>
            <p:ph type="dt" sz="half" idx="10"/>
          </p:nvPr>
        </p:nvSpPr>
        <p:spPr/>
        <p:txBody>
          <a:bodyPr/>
          <a:lstStyle/>
          <a:p>
            <a:fld id="{59617460-0029-044E-A18C-30EF701A4EC1}" type="datetimeFigureOut">
              <a:rPr lang="en-US" smtClean="0"/>
              <a:t>6/27/2018</a:t>
            </a:fld>
            <a:endParaRPr lang="en-US"/>
          </a:p>
        </p:txBody>
      </p:sp>
      <p:sp>
        <p:nvSpPr>
          <p:cNvPr id="5" name="Footer Placeholder 4">
            <a:extLst>
              <a:ext uri="{FF2B5EF4-FFF2-40B4-BE49-F238E27FC236}">
                <a16:creationId xmlns:a16="http://schemas.microsoft.com/office/drawing/2014/main" id="{41B5194E-9D04-D647-87AE-8E98811B6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33F27-E202-A840-9C11-74F0FB5D71EE}"/>
              </a:ext>
            </a:extLst>
          </p:cNvPr>
          <p:cNvSpPr>
            <a:spLocks noGrp="1"/>
          </p:cNvSpPr>
          <p:nvPr>
            <p:ph type="sldNum" sz="quarter" idx="12"/>
          </p:nvPr>
        </p:nvSpPr>
        <p:spPr/>
        <p:txBody>
          <a:bodyPr/>
          <a:lstStyle/>
          <a:p>
            <a:fld id="{357554B1-A2E5-D84C-A02E-1D59B0D11E30}" type="slidenum">
              <a:rPr lang="en-US" smtClean="0"/>
              <a:t>‹#›</a:t>
            </a:fld>
            <a:endParaRPr lang="en-US"/>
          </a:p>
        </p:txBody>
      </p:sp>
    </p:spTree>
    <p:extLst>
      <p:ext uri="{BB962C8B-B14F-4D97-AF65-F5344CB8AC3E}">
        <p14:creationId xmlns:p14="http://schemas.microsoft.com/office/powerpoint/2010/main" val="1160372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661786"/>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6"/>
          </p:nvPr>
        </p:nvSpPr>
        <p:spPr>
          <a:xfrm>
            <a:off x="2349500" y="464109"/>
            <a:ext cx="6578599" cy="1661993"/>
          </a:xfrm>
        </p:spPr>
        <p:txBody>
          <a:bodyPr/>
          <a:lstStyle/>
          <a:p>
            <a:r>
              <a:rPr lang="en-ZA" dirty="0">
                <a:solidFill>
                  <a:srgbClr val="C00000"/>
                </a:solidFill>
              </a:rPr>
              <a:t>Reproductive Health Rights &amp; The Inter-American System of Human Rights</a:t>
            </a:r>
          </a:p>
        </p:txBody>
      </p:sp>
      <p:sp>
        <p:nvSpPr>
          <p:cNvPr id="15" name="Text Placeholder 14"/>
          <p:cNvSpPr>
            <a:spLocks noGrp="1"/>
          </p:cNvSpPr>
          <p:nvPr>
            <p:ph type="body" sz="quarter" idx="18"/>
          </p:nvPr>
        </p:nvSpPr>
        <p:spPr>
          <a:xfrm>
            <a:off x="2701638" y="2190822"/>
            <a:ext cx="5853416" cy="1138773"/>
          </a:xfrm>
        </p:spPr>
        <p:txBody>
          <a:bodyPr/>
          <a:lstStyle/>
          <a:p>
            <a:endParaRPr lang="en-ZA" sz="2000" b="1" dirty="0">
              <a:solidFill>
                <a:srgbClr val="969696"/>
              </a:solidFill>
            </a:endParaRPr>
          </a:p>
          <a:p>
            <a:r>
              <a:rPr lang="en-ZA" sz="1800" b="1" dirty="0">
                <a:solidFill>
                  <a:srgbClr val="969696"/>
                </a:solidFill>
              </a:rPr>
              <a:t>Ciara O’Connell</a:t>
            </a:r>
            <a:br>
              <a:rPr lang="en-ZA" sz="1800" b="1" dirty="0">
                <a:solidFill>
                  <a:srgbClr val="969696"/>
                </a:solidFill>
              </a:rPr>
            </a:br>
            <a:r>
              <a:rPr lang="en-ZA" sz="1800" b="1" dirty="0">
                <a:solidFill>
                  <a:srgbClr val="969696"/>
                </a:solidFill>
              </a:rPr>
              <a:t>Postdoctoral Fellow</a:t>
            </a:r>
            <a:br>
              <a:rPr lang="en-ZA" sz="1800" b="1" dirty="0">
                <a:solidFill>
                  <a:srgbClr val="969696"/>
                </a:solidFill>
              </a:rPr>
            </a:br>
            <a:r>
              <a:rPr lang="en-ZA" sz="1800" b="1" dirty="0" err="1">
                <a:solidFill>
                  <a:srgbClr val="969696"/>
                </a:solidFill>
              </a:rPr>
              <a:t>ciara.o’connell@up.ac.za</a:t>
            </a:r>
            <a:endParaRPr lang="en-ZA" sz="1800" b="1" dirty="0">
              <a:solidFill>
                <a:srgbClr val="969696"/>
              </a:solidFill>
            </a:endParaRPr>
          </a:p>
        </p:txBody>
      </p:sp>
      <p:sp>
        <p:nvSpPr>
          <p:cNvPr id="2" name="TextBox 1">
            <a:extLst>
              <a:ext uri="{FF2B5EF4-FFF2-40B4-BE49-F238E27FC236}">
                <a16:creationId xmlns:a16="http://schemas.microsoft.com/office/drawing/2014/main" id="{56B65E77-E259-224B-848A-87F3A558AC78}"/>
              </a:ext>
            </a:extLst>
          </p:cNvPr>
          <p:cNvSpPr txBox="1"/>
          <p:nvPr/>
        </p:nvSpPr>
        <p:spPr>
          <a:xfrm>
            <a:off x="1003300" y="39751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5348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5E0FBC-F658-E140-9C96-910BB2049A49}"/>
              </a:ext>
            </a:extLst>
          </p:cNvPr>
          <p:cNvSpPr>
            <a:spLocks noGrp="1"/>
          </p:cNvSpPr>
          <p:nvPr>
            <p:ph idx="1"/>
          </p:nvPr>
        </p:nvSpPr>
        <p:spPr>
          <a:xfrm>
            <a:off x="143435" y="824888"/>
            <a:ext cx="8832568" cy="4318612"/>
          </a:xfrm>
        </p:spPr>
        <p:txBody>
          <a:bodyPr>
            <a:noAutofit/>
          </a:bodyPr>
          <a:lstStyle/>
          <a:p>
            <a:pPr marL="285750" indent="-147638">
              <a:buFont typeface="Arial" panose="020B0604020202020204" pitchFamily="34" charset="0"/>
              <a:buChar char="•"/>
            </a:pPr>
            <a:r>
              <a:rPr lang="en-US" sz="1800" dirty="0">
                <a:solidFill>
                  <a:schemeClr val="tx1">
                    <a:lumMod val="85000"/>
                    <a:lumOff val="15000"/>
                  </a:schemeClr>
                </a:solidFill>
              </a:rPr>
              <a:t>Rights: integrity, CIDT, liberty and security, due process, private and family life, freedom of thought and expression; marry/raise a family, judicial protection, </a:t>
            </a:r>
            <a:r>
              <a:rPr lang="en-US" sz="1800" i="1" dirty="0">
                <a:solidFill>
                  <a:schemeClr val="tx1">
                    <a:lumMod val="85000"/>
                    <a:lumOff val="15000"/>
                  </a:schemeClr>
                </a:solidFill>
              </a:rPr>
              <a:t>and </a:t>
            </a:r>
            <a:r>
              <a:rPr lang="en-US" sz="1800" i="1" dirty="0">
                <a:solidFill>
                  <a:srgbClr val="C00000"/>
                </a:solidFill>
              </a:rPr>
              <a:t>Convention of </a:t>
            </a:r>
            <a:r>
              <a:rPr lang="en-US" sz="1800" i="1" dirty="0" err="1">
                <a:solidFill>
                  <a:srgbClr val="C00000"/>
                </a:solidFill>
              </a:rPr>
              <a:t>Belém</a:t>
            </a:r>
            <a:r>
              <a:rPr lang="en-US" sz="1800" i="1" dirty="0">
                <a:solidFill>
                  <a:srgbClr val="C00000"/>
                </a:solidFill>
              </a:rPr>
              <a:t> do Pará Article 7(a) and (b) refrain and prevent violence against women: due diligence</a:t>
            </a:r>
          </a:p>
          <a:p>
            <a:pPr marL="285750" indent="-147638">
              <a:buFont typeface="Arial" panose="020B0604020202020204" pitchFamily="34" charset="0"/>
              <a:buChar char="•"/>
            </a:pPr>
            <a:endParaRPr lang="en-US" sz="1800" dirty="0">
              <a:solidFill>
                <a:schemeClr val="tx1">
                  <a:lumMod val="85000"/>
                  <a:lumOff val="15000"/>
                </a:schemeClr>
              </a:solidFill>
            </a:endParaRPr>
          </a:p>
          <a:p>
            <a:pPr marL="285750" indent="-147638">
              <a:buFont typeface="Arial" panose="020B0604020202020204" pitchFamily="34" charset="0"/>
              <a:buChar char="•"/>
            </a:pPr>
            <a:r>
              <a:rPr lang="en-US" sz="1800" dirty="0">
                <a:solidFill>
                  <a:schemeClr val="tx1">
                    <a:lumMod val="85000"/>
                    <a:lumOff val="15000"/>
                  </a:schemeClr>
                </a:solidFill>
              </a:rPr>
              <a:t>Analysis: intersectional discrimination, informed consent, CIDT, judicial protection</a:t>
            </a:r>
          </a:p>
          <a:p>
            <a:pPr marL="285750" indent="-147638">
              <a:buFont typeface="Arial" panose="020B0604020202020204" pitchFamily="34" charset="0"/>
              <a:buChar char="•"/>
            </a:pPr>
            <a:endParaRPr lang="en-US" sz="1800" dirty="0">
              <a:solidFill>
                <a:schemeClr val="tx1">
                  <a:lumMod val="85000"/>
                  <a:lumOff val="15000"/>
                </a:schemeClr>
              </a:solidFill>
            </a:endParaRPr>
          </a:p>
          <a:p>
            <a:pPr marL="285750" indent="-147638">
              <a:buFont typeface="Arial" panose="020B0604020202020204" pitchFamily="34" charset="0"/>
              <a:buChar char="•"/>
            </a:pPr>
            <a:r>
              <a:rPr lang="en-US" sz="1800" dirty="0">
                <a:solidFill>
                  <a:schemeClr val="tx1">
                    <a:lumMod val="85000"/>
                    <a:lumOff val="15000"/>
                  </a:schemeClr>
                </a:solidFill>
              </a:rPr>
              <a:t>Approach: autonomy, self-determination, women’s right to informed consent</a:t>
            </a:r>
          </a:p>
          <a:p>
            <a:pPr marL="138112"/>
            <a:endParaRPr lang="en-US" sz="1800" dirty="0">
              <a:solidFill>
                <a:schemeClr val="tx1">
                  <a:lumMod val="85000"/>
                  <a:lumOff val="15000"/>
                </a:schemeClr>
              </a:solidFill>
            </a:endParaRPr>
          </a:p>
          <a:p>
            <a:pPr marL="285750" indent="-147638">
              <a:buFont typeface="Arial" panose="020B0604020202020204" pitchFamily="34" charset="0"/>
              <a:buChar char="•"/>
            </a:pPr>
            <a:r>
              <a:rPr lang="en-US" sz="1800" dirty="0">
                <a:solidFill>
                  <a:schemeClr val="tx1">
                    <a:lumMod val="85000"/>
                    <a:lumOff val="15000"/>
                  </a:schemeClr>
                </a:solidFill>
              </a:rPr>
              <a:t>Stereotyping and power imbalance between doctor and patient – informed consent?</a:t>
            </a:r>
            <a:br>
              <a:rPr lang="en-US" sz="1800" dirty="0">
                <a:solidFill>
                  <a:schemeClr val="tx1">
                    <a:lumMod val="85000"/>
                    <a:lumOff val="15000"/>
                  </a:schemeClr>
                </a:solidFill>
              </a:rPr>
            </a:br>
            <a:endParaRPr lang="en-US" sz="1800" dirty="0">
              <a:solidFill>
                <a:schemeClr val="tx1">
                  <a:lumMod val="85000"/>
                  <a:lumOff val="15000"/>
                </a:schemeClr>
              </a:solidFill>
            </a:endParaRPr>
          </a:p>
        </p:txBody>
      </p:sp>
      <p:sp>
        <p:nvSpPr>
          <p:cNvPr id="4" name="Title 3">
            <a:extLst>
              <a:ext uri="{FF2B5EF4-FFF2-40B4-BE49-F238E27FC236}">
                <a16:creationId xmlns:a16="http://schemas.microsoft.com/office/drawing/2014/main" id="{B128B96A-5A93-2549-935F-D01AF3E83EAE}"/>
              </a:ext>
            </a:extLst>
          </p:cNvPr>
          <p:cNvSpPr>
            <a:spLocks noGrp="1"/>
          </p:cNvSpPr>
          <p:nvPr>
            <p:ph type="title"/>
          </p:nvPr>
        </p:nvSpPr>
        <p:spPr>
          <a:xfrm>
            <a:off x="328573" y="363223"/>
            <a:ext cx="8473590" cy="461665"/>
          </a:xfrm>
        </p:spPr>
        <p:txBody>
          <a:bodyPr/>
          <a:lstStyle/>
          <a:p>
            <a:r>
              <a:rPr lang="en-US" dirty="0">
                <a:solidFill>
                  <a:srgbClr val="C00000"/>
                </a:solidFill>
              </a:rPr>
              <a:t>Case Study: </a:t>
            </a:r>
            <a:r>
              <a:rPr lang="en-US" i="1" dirty="0">
                <a:solidFill>
                  <a:srgbClr val="C00000"/>
                </a:solidFill>
              </a:rPr>
              <a:t>IV v. Bolivia</a:t>
            </a:r>
          </a:p>
        </p:txBody>
      </p:sp>
    </p:spTree>
    <p:extLst>
      <p:ext uri="{BB962C8B-B14F-4D97-AF65-F5344CB8AC3E}">
        <p14:creationId xmlns:p14="http://schemas.microsoft.com/office/powerpoint/2010/main" val="389490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5FAAD-DD29-3C44-829C-DAA38454DE2B}"/>
              </a:ext>
            </a:extLst>
          </p:cNvPr>
          <p:cNvSpPr>
            <a:spLocks noGrp="1"/>
          </p:cNvSpPr>
          <p:nvPr>
            <p:ph idx="1"/>
          </p:nvPr>
        </p:nvSpPr>
        <p:spPr>
          <a:xfrm>
            <a:off x="294173" y="1555503"/>
            <a:ext cx="8460890" cy="2224101"/>
          </a:xfrm>
        </p:spPr>
        <p:txBody>
          <a:bodyPr>
            <a:normAutofit/>
          </a:bodyPr>
          <a:lstStyle/>
          <a:p>
            <a:pPr algn="just"/>
            <a:r>
              <a:rPr lang="en-US" sz="2000" i="1" dirty="0">
                <a:solidFill>
                  <a:schemeClr val="tx1">
                    <a:lumMod val="85000"/>
                    <a:lumOff val="15000"/>
                  </a:schemeClr>
                </a:solidFill>
              </a:rPr>
              <a:t/>
            </a:r>
            <a:br>
              <a:rPr lang="en-US" sz="2000" i="1" dirty="0">
                <a:solidFill>
                  <a:schemeClr val="tx1">
                    <a:lumMod val="85000"/>
                    <a:lumOff val="15000"/>
                  </a:schemeClr>
                </a:solidFill>
              </a:rPr>
            </a:br>
            <a:r>
              <a:rPr lang="en-US" sz="2000" i="1" dirty="0">
                <a:solidFill>
                  <a:schemeClr val="tx1">
                    <a:lumMod val="85000"/>
                    <a:lumOff val="15000"/>
                  </a:schemeClr>
                </a:solidFill>
              </a:rPr>
              <a:t>“The State should adopt permanent education and training programs aimed at medical students and medical professionals, as well as all personnel that make up the health and social security system, on issues of informed consent, gender-based discrimination and stereotypes, and gender violence.”</a:t>
            </a:r>
            <a:r>
              <a:rPr lang="en-ZA" sz="2000" i="1" dirty="0">
                <a:solidFill>
                  <a:schemeClr val="tx1">
                    <a:lumMod val="85000"/>
                    <a:lumOff val="15000"/>
                  </a:schemeClr>
                </a:solidFill>
              </a:rPr>
              <a:t> </a:t>
            </a:r>
          </a:p>
        </p:txBody>
      </p:sp>
      <p:sp>
        <p:nvSpPr>
          <p:cNvPr id="4" name="Title 3">
            <a:extLst>
              <a:ext uri="{FF2B5EF4-FFF2-40B4-BE49-F238E27FC236}">
                <a16:creationId xmlns:a16="http://schemas.microsoft.com/office/drawing/2014/main" id="{5493F144-7CF5-5145-88A6-7CE91A141BA3}"/>
              </a:ext>
            </a:extLst>
          </p:cNvPr>
          <p:cNvSpPr>
            <a:spLocks noGrp="1"/>
          </p:cNvSpPr>
          <p:nvPr>
            <p:ph type="title"/>
          </p:nvPr>
        </p:nvSpPr>
        <p:spPr/>
        <p:txBody>
          <a:bodyPr/>
          <a:lstStyle/>
          <a:p>
            <a:r>
              <a:rPr lang="en-US" dirty="0">
                <a:solidFill>
                  <a:srgbClr val="C00000"/>
                </a:solidFill>
              </a:rPr>
              <a:t>Case Study: </a:t>
            </a:r>
            <a:r>
              <a:rPr lang="en-US" i="1" dirty="0">
                <a:solidFill>
                  <a:srgbClr val="C00000"/>
                </a:solidFill>
              </a:rPr>
              <a:t>IV v. Bolivia</a:t>
            </a:r>
            <a:endParaRPr lang="en-US" dirty="0"/>
          </a:p>
        </p:txBody>
      </p:sp>
      <p:sp>
        <p:nvSpPr>
          <p:cNvPr id="5" name="TextBox 4">
            <a:extLst>
              <a:ext uri="{FF2B5EF4-FFF2-40B4-BE49-F238E27FC236}">
                <a16:creationId xmlns:a16="http://schemas.microsoft.com/office/drawing/2014/main" id="{EDDFD71F-0D57-F140-819F-718035DED2D0}"/>
              </a:ext>
            </a:extLst>
          </p:cNvPr>
          <p:cNvSpPr txBox="1"/>
          <p:nvPr/>
        </p:nvSpPr>
        <p:spPr>
          <a:xfrm>
            <a:off x="2423459" y="3579548"/>
            <a:ext cx="4851400" cy="800219"/>
          </a:xfrm>
          <a:prstGeom prst="rect">
            <a:avLst/>
          </a:prstGeom>
          <a:noFill/>
        </p:spPr>
        <p:txBody>
          <a:bodyPr wrap="square" rtlCol="0">
            <a:spAutoFit/>
          </a:bodyPr>
          <a:lstStyle/>
          <a:p>
            <a:r>
              <a:rPr lang="en-US" sz="2300" dirty="0">
                <a:solidFill>
                  <a:srgbClr val="C00000"/>
                </a:solidFill>
              </a:rPr>
              <a:t>This is progress, but is it enough?         </a:t>
            </a:r>
            <a:br>
              <a:rPr lang="en-US" sz="2300" dirty="0">
                <a:solidFill>
                  <a:srgbClr val="C00000"/>
                </a:solidFill>
              </a:rPr>
            </a:br>
            <a:r>
              <a:rPr lang="en-US" sz="2300" dirty="0">
                <a:solidFill>
                  <a:srgbClr val="C00000"/>
                </a:solidFill>
              </a:rPr>
              <a:t>          </a:t>
            </a:r>
            <a:r>
              <a:rPr lang="en-US" sz="2300" i="1" dirty="0">
                <a:solidFill>
                  <a:srgbClr val="C00000"/>
                </a:solidFill>
              </a:rPr>
              <a:t>No.</a:t>
            </a:r>
          </a:p>
        </p:txBody>
      </p:sp>
      <p:sp>
        <p:nvSpPr>
          <p:cNvPr id="3" name="TextBox 2">
            <a:extLst>
              <a:ext uri="{FF2B5EF4-FFF2-40B4-BE49-F238E27FC236}">
                <a16:creationId xmlns:a16="http://schemas.microsoft.com/office/drawing/2014/main" id="{A996CC90-AE0B-7C4C-B11D-BDCDBD3341DA}"/>
              </a:ext>
            </a:extLst>
          </p:cNvPr>
          <p:cNvSpPr txBox="1"/>
          <p:nvPr/>
        </p:nvSpPr>
        <p:spPr>
          <a:xfrm>
            <a:off x="294174" y="986117"/>
            <a:ext cx="8849826" cy="769441"/>
          </a:xfrm>
          <a:prstGeom prst="rect">
            <a:avLst/>
          </a:prstGeom>
          <a:noFill/>
        </p:spPr>
        <p:txBody>
          <a:bodyPr wrap="square" rtlCol="0">
            <a:spAutoFit/>
          </a:bodyPr>
          <a:lstStyle/>
          <a:p>
            <a:r>
              <a:rPr lang="en-US" sz="2200" dirty="0">
                <a:solidFill>
                  <a:schemeClr val="tx1">
                    <a:lumMod val="85000"/>
                    <a:lumOff val="15000"/>
                  </a:schemeClr>
                </a:solidFill>
              </a:rPr>
              <a:t>Reparations: monetary compensation, rehabilitation, public announcement, publication on standards, </a:t>
            </a:r>
            <a:r>
              <a:rPr lang="en-US" sz="2200" i="1" dirty="0">
                <a:solidFill>
                  <a:schemeClr val="tx1">
                    <a:lumMod val="85000"/>
                    <a:lumOff val="15000"/>
                  </a:schemeClr>
                </a:solidFill>
              </a:rPr>
              <a:t>and ....</a:t>
            </a:r>
            <a:endParaRPr lang="en-US" sz="2200" dirty="0">
              <a:solidFill>
                <a:schemeClr val="tx1">
                  <a:lumMod val="85000"/>
                  <a:lumOff val="15000"/>
                </a:schemeClr>
              </a:solidFill>
            </a:endParaRPr>
          </a:p>
        </p:txBody>
      </p:sp>
    </p:spTree>
    <p:extLst>
      <p:ext uri="{BB962C8B-B14F-4D97-AF65-F5344CB8AC3E}">
        <p14:creationId xmlns:p14="http://schemas.microsoft.com/office/powerpoint/2010/main" val="3983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3B525F-C2D8-DE44-A662-C5D4A21DA363}"/>
              </a:ext>
            </a:extLst>
          </p:cNvPr>
          <p:cNvSpPr>
            <a:spLocks noGrp="1"/>
          </p:cNvSpPr>
          <p:nvPr>
            <p:ph idx="1"/>
          </p:nvPr>
        </p:nvSpPr>
        <p:spPr>
          <a:xfrm>
            <a:off x="109538" y="3545006"/>
            <a:ext cx="4297362" cy="766078"/>
          </a:xfrm>
        </p:spPr>
        <p:txBody>
          <a:bodyPr>
            <a:normAutofit/>
          </a:bodyPr>
          <a:lstStyle/>
          <a:p>
            <a:pPr algn="ctr"/>
            <a:r>
              <a:rPr lang="en-US" sz="2500" dirty="0"/>
              <a:t>Long-Term </a:t>
            </a:r>
            <a:r>
              <a:rPr lang="en-US" sz="2500" i="1" dirty="0"/>
              <a:t>Strategic</a:t>
            </a:r>
            <a:r>
              <a:rPr lang="en-US" sz="2500" dirty="0"/>
              <a:t> Thinking</a:t>
            </a:r>
          </a:p>
          <a:p>
            <a:pPr algn="ctr"/>
            <a:endParaRPr lang="en-US" sz="2500" dirty="0"/>
          </a:p>
          <a:p>
            <a:pPr algn="ctr"/>
            <a:endParaRPr lang="en-US" sz="2500"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9F48BF84-6DC6-DA4E-BB70-87FA4812CCC2}"/>
              </a:ext>
            </a:extLst>
          </p:cNvPr>
          <p:cNvSpPr>
            <a:spLocks noGrp="1"/>
          </p:cNvSpPr>
          <p:nvPr>
            <p:ph type="title"/>
          </p:nvPr>
        </p:nvSpPr>
        <p:spPr>
          <a:xfrm>
            <a:off x="376238" y="273904"/>
            <a:ext cx="8473590" cy="538609"/>
          </a:xfrm>
        </p:spPr>
        <p:txBody>
          <a:bodyPr/>
          <a:lstStyle/>
          <a:p>
            <a:pPr algn="ctr"/>
            <a:r>
              <a:rPr lang="en-US" sz="3500" dirty="0"/>
              <a:t>Lessons from Inter-American System</a:t>
            </a:r>
          </a:p>
        </p:txBody>
      </p:sp>
      <p:pic>
        <p:nvPicPr>
          <p:cNvPr id="5" name="Picture 4">
            <a:extLst>
              <a:ext uri="{FF2B5EF4-FFF2-40B4-BE49-F238E27FC236}">
                <a16:creationId xmlns:a16="http://schemas.microsoft.com/office/drawing/2014/main" id="{F9F193C4-20B3-8342-A026-B728BD9A0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38" y="1285252"/>
            <a:ext cx="3162300" cy="2229689"/>
          </a:xfrm>
          <a:prstGeom prst="rect">
            <a:avLst/>
          </a:prstGeom>
          <a:effectLst>
            <a:outerShdw dist="88900" dir="13500000" algn="br" rotWithShape="0">
              <a:srgbClr val="C00000">
                <a:alpha val="40000"/>
              </a:srgbClr>
            </a:outerShdw>
          </a:effectLst>
        </p:spPr>
      </p:pic>
      <p:sp>
        <p:nvSpPr>
          <p:cNvPr id="6" name="TextBox 5">
            <a:extLst>
              <a:ext uri="{FF2B5EF4-FFF2-40B4-BE49-F238E27FC236}">
                <a16:creationId xmlns:a16="http://schemas.microsoft.com/office/drawing/2014/main" id="{2A1BC20C-13E5-C143-ADD2-B91045991342}"/>
              </a:ext>
            </a:extLst>
          </p:cNvPr>
          <p:cNvSpPr txBox="1"/>
          <p:nvPr/>
        </p:nvSpPr>
        <p:spPr>
          <a:xfrm>
            <a:off x="4066933" y="916808"/>
            <a:ext cx="5270500" cy="861774"/>
          </a:xfrm>
          <a:prstGeom prst="rect">
            <a:avLst/>
          </a:prstGeom>
          <a:noFill/>
        </p:spPr>
        <p:txBody>
          <a:bodyPr wrap="square" rtlCol="0">
            <a:spAutoFit/>
          </a:bodyPr>
          <a:lstStyle/>
          <a:p>
            <a:r>
              <a:rPr lang="en-US" sz="2500" dirty="0">
                <a:solidFill>
                  <a:schemeClr val="tx1">
                    <a:lumMod val="65000"/>
                    <a:lumOff val="35000"/>
                  </a:schemeClr>
                </a:solidFill>
                <a:latin typeface="Arial" panose="020B0604020202020204" pitchFamily="34" charset="0"/>
                <a:cs typeface="Arial" panose="020B0604020202020204" pitchFamily="34" charset="0"/>
              </a:rPr>
              <a:t>Start Backwards: </a:t>
            </a:r>
            <a:br>
              <a:rPr lang="en-US" sz="2500" dirty="0">
                <a:solidFill>
                  <a:schemeClr val="tx1">
                    <a:lumMod val="65000"/>
                    <a:lumOff val="35000"/>
                  </a:schemeClr>
                </a:solidFill>
                <a:latin typeface="Arial" panose="020B0604020202020204" pitchFamily="34" charset="0"/>
                <a:cs typeface="Arial" panose="020B0604020202020204" pitchFamily="34" charset="0"/>
              </a:rPr>
            </a:br>
            <a:r>
              <a:rPr lang="en-US" sz="2500" dirty="0">
                <a:solidFill>
                  <a:schemeClr val="tx1">
                    <a:lumMod val="65000"/>
                    <a:lumOff val="35000"/>
                  </a:schemeClr>
                </a:solidFill>
                <a:latin typeface="Arial" panose="020B0604020202020204" pitchFamily="34" charset="0"/>
                <a:cs typeface="Arial" panose="020B0604020202020204" pitchFamily="34" charset="0"/>
              </a:rPr>
              <a:t>            Reparations </a:t>
            </a:r>
            <a:r>
              <a:rPr lang="en-US" sz="2500" i="1" dirty="0">
                <a:solidFill>
                  <a:schemeClr val="tx1">
                    <a:lumMod val="65000"/>
                    <a:lumOff val="35000"/>
                  </a:schemeClr>
                </a:solidFill>
                <a:latin typeface="Arial" panose="020B0604020202020204" pitchFamily="34" charset="0"/>
                <a:cs typeface="Arial" panose="020B0604020202020204" pitchFamily="34" charset="0"/>
              </a:rPr>
              <a:t>First</a:t>
            </a:r>
          </a:p>
        </p:txBody>
      </p:sp>
      <p:pic>
        <p:nvPicPr>
          <p:cNvPr id="8" name="Picture 7">
            <a:extLst>
              <a:ext uri="{FF2B5EF4-FFF2-40B4-BE49-F238E27FC236}">
                <a16:creationId xmlns:a16="http://schemas.microsoft.com/office/drawing/2014/main" id="{4CB37407-CB4D-C745-8F96-DC33A1D4A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594" y="1816682"/>
            <a:ext cx="3280761" cy="2142144"/>
          </a:xfrm>
          <a:prstGeom prst="rect">
            <a:avLst/>
          </a:prstGeom>
          <a:effectLst>
            <a:outerShdw dist="76200" dir="13500000" algn="br" rotWithShape="0">
              <a:srgbClr val="C00000">
                <a:alpha val="40000"/>
              </a:srgbClr>
            </a:outerShdw>
          </a:effectLst>
        </p:spPr>
      </p:pic>
      <p:sp>
        <p:nvSpPr>
          <p:cNvPr id="9" name="TextBox 8">
            <a:extLst>
              <a:ext uri="{FF2B5EF4-FFF2-40B4-BE49-F238E27FC236}">
                <a16:creationId xmlns:a16="http://schemas.microsoft.com/office/drawing/2014/main" id="{0EF9DB53-8E5F-8F40-A74D-0EF0FC3E2768}"/>
              </a:ext>
            </a:extLst>
          </p:cNvPr>
          <p:cNvSpPr txBox="1"/>
          <p:nvPr/>
        </p:nvSpPr>
        <p:spPr>
          <a:xfrm>
            <a:off x="4922594" y="3943875"/>
            <a:ext cx="2232534" cy="276999"/>
          </a:xfrm>
          <a:prstGeom prst="rect">
            <a:avLst/>
          </a:prstGeom>
          <a:noFill/>
        </p:spPr>
        <p:txBody>
          <a:bodyPr wrap="none" rtlCol="0">
            <a:spAutoFit/>
          </a:bodyPr>
          <a:lstStyle/>
          <a:p>
            <a:r>
              <a:rPr lang="en-US" sz="1200" dirty="0">
                <a:solidFill>
                  <a:srgbClr val="C00000"/>
                </a:solidFill>
              </a:rPr>
              <a:t>Mexico, Social Inclusion Program</a:t>
            </a:r>
          </a:p>
        </p:txBody>
      </p:sp>
    </p:spTree>
    <p:extLst>
      <p:ext uri="{BB962C8B-B14F-4D97-AF65-F5344CB8AC3E}">
        <p14:creationId xmlns:p14="http://schemas.microsoft.com/office/powerpoint/2010/main" val="100566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6"/>
          </p:nvPr>
        </p:nvSpPr>
        <p:spPr>
          <a:xfrm>
            <a:off x="2671763" y="520798"/>
            <a:ext cx="6089649" cy="2215991"/>
          </a:xfrm>
        </p:spPr>
        <p:txBody>
          <a:bodyPr/>
          <a:lstStyle/>
          <a:p>
            <a:r>
              <a:rPr lang="en-ZA" dirty="0">
                <a:solidFill>
                  <a:srgbClr val="ED1A3B"/>
                </a:solidFill>
              </a:rPr>
              <a:t>The Inter-American System &amp; Sexual and Reproductive Health Rights</a:t>
            </a:r>
          </a:p>
        </p:txBody>
      </p:sp>
      <p:sp>
        <p:nvSpPr>
          <p:cNvPr id="15" name="Text Placeholder 14"/>
          <p:cNvSpPr>
            <a:spLocks noGrp="1"/>
          </p:cNvSpPr>
          <p:nvPr>
            <p:ph type="body" sz="quarter" idx="18"/>
          </p:nvPr>
        </p:nvSpPr>
        <p:spPr>
          <a:xfrm>
            <a:off x="2671763" y="2386951"/>
            <a:ext cx="5627409" cy="923330"/>
          </a:xfrm>
        </p:spPr>
        <p:txBody>
          <a:bodyPr/>
          <a:lstStyle/>
          <a:p>
            <a:r>
              <a:rPr lang="en-ZA" sz="2000" b="1" dirty="0">
                <a:solidFill>
                  <a:srgbClr val="969696"/>
                </a:solidFill>
              </a:rPr>
              <a:t>Ciara O’Connell</a:t>
            </a:r>
            <a:br>
              <a:rPr lang="en-ZA" sz="2000" b="1" dirty="0">
                <a:solidFill>
                  <a:srgbClr val="969696"/>
                </a:solidFill>
              </a:rPr>
            </a:br>
            <a:r>
              <a:rPr lang="en-ZA" sz="2000" b="1" dirty="0">
                <a:solidFill>
                  <a:srgbClr val="969696"/>
                </a:solidFill>
              </a:rPr>
              <a:t>Postdoctoral Fellow</a:t>
            </a:r>
            <a:br>
              <a:rPr lang="en-ZA" sz="2000" b="1" dirty="0">
                <a:solidFill>
                  <a:srgbClr val="969696"/>
                </a:solidFill>
              </a:rPr>
            </a:br>
            <a:r>
              <a:rPr lang="en-ZA" sz="2000" b="1" dirty="0" err="1">
                <a:solidFill>
                  <a:srgbClr val="969696"/>
                </a:solidFill>
              </a:rPr>
              <a:t>ciara.o’connell@up.ac.za</a:t>
            </a:r>
            <a:endParaRPr lang="en-ZA" sz="2000" b="1" dirty="0">
              <a:solidFill>
                <a:srgbClr val="969696"/>
              </a:solidFill>
            </a:endParaRPr>
          </a:p>
        </p:txBody>
      </p:sp>
    </p:spTree>
    <p:extLst>
      <p:ext uri="{BB962C8B-B14F-4D97-AF65-F5344CB8AC3E}">
        <p14:creationId xmlns:p14="http://schemas.microsoft.com/office/powerpoint/2010/main" val="109559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01271" y="971247"/>
            <a:ext cx="8391525" cy="3097204"/>
          </a:xfrm>
        </p:spPr>
        <p:txBody>
          <a:bodyPr>
            <a:normAutofit fontScale="92500" lnSpcReduction="10000"/>
          </a:bodyPr>
          <a:lstStyle/>
          <a:p>
            <a:pPr marL="285750" indent="-285750">
              <a:buFont typeface="Arial" panose="020B0604020202020204" pitchFamily="34" charset="0"/>
              <a:buChar char="•"/>
            </a:pPr>
            <a:r>
              <a:rPr lang="en-ZA" sz="2400" dirty="0"/>
              <a:t>Context in the Inter-American Region</a:t>
            </a:r>
            <a:br>
              <a:rPr lang="en-ZA" sz="2400" dirty="0"/>
            </a:br>
            <a:endParaRPr lang="en-ZA" sz="2400" dirty="0"/>
          </a:p>
          <a:p>
            <a:pPr marL="285750" indent="-285750">
              <a:buFont typeface="Arial" panose="020B0604020202020204" pitchFamily="34" charset="0"/>
              <a:buChar char="•"/>
            </a:pPr>
            <a:r>
              <a:rPr lang="en-ZA" sz="2400" dirty="0"/>
              <a:t>Overview of the Inter-American System of Human Rights</a:t>
            </a:r>
            <a:br>
              <a:rPr lang="en-ZA" sz="2400" dirty="0"/>
            </a:br>
            <a:endParaRPr lang="en-ZA" sz="2400" dirty="0"/>
          </a:p>
          <a:p>
            <a:pPr marL="285750" indent="-285750">
              <a:buFont typeface="Arial" panose="020B0604020202020204" pitchFamily="34" charset="0"/>
              <a:buChar char="•"/>
            </a:pPr>
            <a:r>
              <a:rPr lang="en-ZA" sz="2400" dirty="0"/>
              <a:t>Inter-American Commission Cases</a:t>
            </a:r>
            <a:br>
              <a:rPr lang="en-ZA" sz="2400" dirty="0"/>
            </a:br>
            <a:endParaRPr lang="en-ZA" sz="2400" dirty="0"/>
          </a:p>
          <a:p>
            <a:pPr marL="285750" indent="-285750">
              <a:buFont typeface="Arial" panose="020B0604020202020204" pitchFamily="34" charset="0"/>
              <a:buChar char="•"/>
            </a:pPr>
            <a:r>
              <a:rPr lang="en-ZA" sz="2400" dirty="0"/>
              <a:t>Inter-American Court Case Studies</a:t>
            </a:r>
            <a:br>
              <a:rPr lang="en-ZA" sz="2400" dirty="0"/>
            </a:br>
            <a:endParaRPr lang="en-ZA" sz="2400" dirty="0"/>
          </a:p>
          <a:p>
            <a:pPr marL="285750" indent="-285750">
              <a:buFont typeface="Arial" panose="020B0604020202020204" pitchFamily="34" charset="0"/>
              <a:buChar char="•"/>
            </a:pPr>
            <a:r>
              <a:rPr lang="en-ZA" sz="2400" dirty="0"/>
              <a:t>Lessons: Cross-Regional Learning</a:t>
            </a:r>
          </a:p>
        </p:txBody>
      </p:sp>
      <p:sp>
        <p:nvSpPr>
          <p:cNvPr id="4" name="Title 3"/>
          <p:cNvSpPr>
            <a:spLocks noGrp="1"/>
          </p:cNvSpPr>
          <p:nvPr>
            <p:ph type="title"/>
          </p:nvPr>
        </p:nvSpPr>
        <p:spPr/>
        <p:txBody>
          <a:bodyPr/>
          <a:lstStyle/>
          <a:p>
            <a:r>
              <a:rPr lang="en-ZA" dirty="0">
                <a:solidFill>
                  <a:srgbClr val="C00000"/>
                </a:solidFill>
              </a:rPr>
              <a:t>Contents</a:t>
            </a:r>
          </a:p>
        </p:txBody>
      </p:sp>
    </p:spTree>
    <p:extLst>
      <p:ext uri="{BB962C8B-B14F-4D97-AF65-F5344CB8AC3E}">
        <p14:creationId xmlns:p14="http://schemas.microsoft.com/office/powerpoint/2010/main" val="325822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01311" y="958495"/>
            <a:ext cx="1232338" cy="369332"/>
          </a:xfrm>
        </p:spPr>
        <p:txBody>
          <a:bodyPr>
            <a:normAutofit/>
          </a:bodyPr>
          <a:lstStyle/>
          <a:p>
            <a:r>
              <a:rPr lang="en-ZA" sz="1800" b="1" i="1" dirty="0">
                <a:solidFill>
                  <a:schemeClr val="tx1"/>
                </a:solidFill>
                <a:latin typeface="+mn-lt"/>
              </a:rPr>
              <a:t>Abortion</a:t>
            </a:r>
          </a:p>
        </p:txBody>
      </p:sp>
      <p:sp>
        <p:nvSpPr>
          <p:cNvPr id="4" name="Title 3"/>
          <p:cNvSpPr>
            <a:spLocks noGrp="1"/>
          </p:cNvSpPr>
          <p:nvPr>
            <p:ph type="title"/>
          </p:nvPr>
        </p:nvSpPr>
        <p:spPr>
          <a:xfrm>
            <a:off x="1424473" y="215184"/>
            <a:ext cx="8473590" cy="461665"/>
          </a:xfrm>
        </p:spPr>
        <p:txBody>
          <a:bodyPr/>
          <a:lstStyle/>
          <a:p>
            <a:r>
              <a:rPr lang="en-ZA" dirty="0">
                <a:solidFill>
                  <a:srgbClr val="C00000"/>
                </a:solidFill>
              </a:rPr>
              <a:t>Inter-American Region: Abortion</a:t>
            </a:r>
          </a:p>
        </p:txBody>
      </p:sp>
      <p:sp>
        <p:nvSpPr>
          <p:cNvPr id="8" name="TextBox 7">
            <a:extLst>
              <a:ext uri="{FF2B5EF4-FFF2-40B4-BE49-F238E27FC236}">
                <a16:creationId xmlns:a16="http://schemas.microsoft.com/office/drawing/2014/main" id="{4A1532B5-2792-A94D-AA74-1AB2018D86C6}"/>
              </a:ext>
            </a:extLst>
          </p:cNvPr>
          <p:cNvSpPr txBox="1"/>
          <p:nvPr/>
        </p:nvSpPr>
        <p:spPr>
          <a:xfrm>
            <a:off x="347241" y="1597306"/>
            <a:ext cx="184731" cy="369332"/>
          </a:xfrm>
          <a:prstGeom prst="rect">
            <a:avLst/>
          </a:prstGeom>
          <a:noFill/>
        </p:spPr>
        <p:txBody>
          <a:bodyPr wrap="none" rtlCol="0">
            <a:spAutoFit/>
          </a:bodyPr>
          <a:lstStyle/>
          <a:p>
            <a:endParaRPr lang="en-US" dirty="0"/>
          </a:p>
        </p:txBody>
      </p:sp>
      <p:graphicFrame>
        <p:nvGraphicFramePr>
          <p:cNvPr id="9" name="Table 8">
            <a:extLst>
              <a:ext uri="{FF2B5EF4-FFF2-40B4-BE49-F238E27FC236}">
                <a16:creationId xmlns:a16="http://schemas.microsoft.com/office/drawing/2014/main" id="{843B1BEB-ADE1-D243-83ED-7CB2E647D893}"/>
              </a:ext>
            </a:extLst>
          </p:cNvPr>
          <p:cNvGraphicFramePr>
            <a:graphicFrameLocks noGrp="1"/>
          </p:cNvGraphicFramePr>
          <p:nvPr>
            <p:extLst>
              <p:ext uri="{D42A27DB-BD31-4B8C-83A1-F6EECF244321}">
                <p14:modId xmlns:p14="http://schemas.microsoft.com/office/powerpoint/2010/main" val="618422289"/>
              </p:ext>
            </p:extLst>
          </p:nvPr>
        </p:nvGraphicFramePr>
        <p:xfrm>
          <a:off x="205271" y="727649"/>
          <a:ext cx="8786329" cy="4090111"/>
        </p:xfrm>
        <a:graphic>
          <a:graphicData uri="http://schemas.openxmlformats.org/drawingml/2006/table">
            <a:tbl>
              <a:tblPr firstRow="1" bandRow="1">
                <a:tableStyleId>{21E4AEA4-8DFA-4A89-87EB-49C32662AFE0}</a:tableStyleId>
              </a:tblPr>
              <a:tblGrid>
                <a:gridCol w="3211029">
                  <a:extLst>
                    <a:ext uri="{9D8B030D-6E8A-4147-A177-3AD203B41FA5}">
                      <a16:colId xmlns:a16="http://schemas.microsoft.com/office/drawing/2014/main" val="2269193475"/>
                    </a:ext>
                  </a:extLst>
                </a:gridCol>
                <a:gridCol w="5575300">
                  <a:extLst>
                    <a:ext uri="{9D8B030D-6E8A-4147-A177-3AD203B41FA5}">
                      <a16:colId xmlns:a16="http://schemas.microsoft.com/office/drawing/2014/main" val="2505996510"/>
                    </a:ext>
                  </a:extLst>
                </a:gridCol>
              </a:tblGrid>
              <a:tr h="309734">
                <a:tc>
                  <a:txBody>
                    <a:bodyPr/>
                    <a:lstStyle/>
                    <a:p>
                      <a:r>
                        <a:rPr lang="en-US" sz="1400" dirty="0"/>
                        <a:t>Reason</a:t>
                      </a:r>
                    </a:p>
                  </a:txBody>
                  <a:tcPr/>
                </a:tc>
                <a:tc>
                  <a:txBody>
                    <a:bodyPr/>
                    <a:lstStyle/>
                    <a:p>
                      <a:r>
                        <a:rPr lang="en-US" sz="1400" dirty="0"/>
                        <a:t>Country/Territory</a:t>
                      </a:r>
                    </a:p>
                  </a:txBody>
                  <a:tcPr/>
                </a:tc>
                <a:extLst>
                  <a:ext uri="{0D108BD9-81ED-4DB2-BD59-A6C34878D82A}">
                    <a16:rowId xmlns:a16="http://schemas.microsoft.com/office/drawing/2014/main" val="1692428113"/>
                  </a:ext>
                </a:extLst>
              </a:tr>
              <a:tr h="557522">
                <a:tc>
                  <a:txBody>
                    <a:bodyPr/>
                    <a:lstStyle/>
                    <a:p>
                      <a:r>
                        <a:rPr lang="en-US" sz="1500" dirty="0"/>
                        <a:t>Complete Prohibition</a:t>
                      </a:r>
                    </a:p>
                  </a:txBody>
                  <a:tcPr anchor="ctr"/>
                </a:tc>
                <a:tc>
                  <a:txBody>
                    <a:bodyPr/>
                    <a:lstStyle/>
                    <a:p>
                      <a:r>
                        <a:rPr lang="en-US" sz="1500" dirty="0"/>
                        <a:t>Dominican Republic, El Salvador, Haiti, Honduras, Nicaragua, Suriname</a:t>
                      </a:r>
                    </a:p>
                  </a:txBody>
                  <a:tcPr anchor="ctr"/>
                </a:tc>
                <a:extLst>
                  <a:ext uri="{0D108BD9-81ED-4DB2-BD59-A6C34878D82A}">
                    <a16:rowId xmlns:a16="http://schemas.microsoft.com/office/drawing/2014/main" val="1946437864"/>
                  </a:ext>
                </a:extLst>
              </a:tr>
              <a:tr h="557522">
                <a:tc>
                  <a:txBody>
                    <a:bodyPr/>
                    <a:lstStyle/>
                    <a:p>
                      <a:r>
                        <a:rPr lang="en-US" sz="1500" dirty="0"/>
                        <a:t>Save Life of Pregnant Person</a:t>
                      </a:r>
                    </a:p>
                  </a:txBody>
                  <a:tcPr anchor="ctr"/>
                </a:tc>
                <a:tc>
                  <a:txBody>
                    <a:bodyPr/>
                    <a:lstStyle/>
                    <a:p>
                      <a:r>
                        <a:rPr lang="en-US" sz="1500" dirty="0"/>
                        <a:t>Antigua &amp; Barbuda, Brazil (a), Chile (</a:t>
                      </a:r>
                      <a:r>
                        <a:rPr lang="en-US" sz="1500" dirty="0" err="1"/>
                        <a:t>a,c</a:t>
                      </a:r>
                      <a:r>
                        <a:rPr lang="en-US" sz="1500" dirty="0"/>
                        <a:t>), Dominica, Guatemala, Mexico (</a:t>
                      </a:r>
                      <a:r>
                        <a:rPr lang="en-US" sz="1500" dirty="0" err="1"/>
                        <a:t>a,c,e</a:t>
                      </a:r>
                      <a:r>
                        <a:rPr lang="en-US" sz="1500" dirty="0"/>
                        <a:t>), Panama (</a:t>
                      </a:r>
                      <a:r>
                        <a:rPr lang="en-US" sz="1500" dirty="0" err="1"/>
                        <a:t>a,c,d</a:t>
                      </a:r>
                      <a:r>
                        <a:rPr lang="en-US" sz="1500" dirty="0"/>
                        <a:t>), Paraguay, Venezuela</a:t>
                      </a:r>
                    </a:p>
                  </a:txBody>
                  <a:tcPr anchor="ctr"/>
                </a:tc>
                <a:extLst>
                  <a:ext uri="{0D108BD9-81ED-4DB2-BD59-A6C34878D82A}">
                    <a16:rowId xmlns:a16="http://schemas.microsoft.com/office/drawing/2014/main" val="292296924"/>
                  </a:ext>
                </a:extLst>
              </a:tr>
              <a:tr h="687853">
                <a:tc>
                  <a:txBody>
                    <a:bodyPr/>
                    <a:lstStyle/>
                    <a:p>
                      <a:r>
                        <a:rPr lang="en-US" sz="1500" dirty="0"/>
                        <a:t>Save Life of Pregnant Person/ Preserve Physical Health</a:t>
                      </a:r>
                    </a:p>
                  </a:txBody>
                  <a:tcPr anchor="ctr"/>
                </a:tc>
                <a:tc>
                  <a:txBody>
                    <a:bodyPr/>
                    <a:lstStyle/>
                    <a:p>
                      <a:r>
                        <a:rPr lang="en-US" sz="1500" dirty="0"/>
                        <a:t>Argentina (a), Bahamas, Bolivia (</a:t>
                      </a:r>
                      <a:r>
                        <a:rPr lang="en-US" sz="1500" dirty="0" err="1"/>
                        <a:t>a,b</a:t>
                      </a:r>
                      <a:r>
                        <a:rPr lang="en-US" sz="1500" dirty="0"/>
                        <a:t>), Costa Rica, Ecuador, Grenada, Peru</a:t>
                      </a:r>
                    </a:p>
                  </a:txBody>
                  <a:tcPr anchor="ctr"/>
                </a:tc>
                <a:extLst>
                  <a:ext uri="{0D108BD9-81ED-4DB2-BD59-A6C34878D82A}">
                    <a16:rowId xmlns:a16="http://schemas.microsoft.com/office/drawing/2014/main" val="3951452830"/>
                  </a:ext>
                </a:extLst>
              </a:tr>
              <a:tr h="687853">
                <a:tc>
                  <a:txBody>
                    <a:bodyPr/>
                    <a:lstStyle/>
                    <a:p>
                      <a:r>
                        <a:rPr lang="en-US" sz="1500" dirty="0"/>
                        <a:t>Save Life of Pregnant Person/ Preserve Physical or Mental Health</a:t>
                      </a:r>
                    </a:p>
                  </a:txBody>
                  <a:tcPr anchor="ctr"/>
                </a:tc>
                <a:tc>
                  <a:txBody>
                    <a:bodyPr/>
                    <a:lstStyle/>
                    <a:p>
                      <a:r>
                        <a:rPr lang="en-US" sz="1500" dirty="0"/>
                        <a:t>Colombia (</a:t>
                      </a:r>
                      <a:r>
                        <a:rPr lang="en-US" sz="1500" dirty="0" err="1"/>
                        <a:t>a,b,c</a:t>
                      </a:r>
                      <a:r>
                        <a:rPr lang="en-US" sz="1500" dirty="0"/>
                        <a:t>), Jamaica, St. Kitts &amp; Nevis, St. Lucia (</a:t>
                      </a:r>
                      <a:r>
                        <a:rPr lang="en-US" sz="1500" dirty="0" err="1"/>
                        <a:t>a,b</a:t>
                      </a:r>
                      <a:r>
                        <a:rPr lang="en-US" sz="1500" dirty="0"/>
                        <a:t>), Trinidad &amp; Tobago</a:t>
                      </a:r>
                    </a:p>
                  </a:txBody>
                  <a:tcPr anchor="ctr"/>
                </a:tc>
                <a:extLst>
                  <a:ext uri="{0D108BD9-81ED-4DB2-BD59-A6C34878D82A}">
                    <a16:rowId xmlns:a16="http://schemas.microsoft.com/office/drawing/2014/main" val="3449188849"/>
                  </a:ext>
                </a:extLst>
              </a:tr>
              <a:tr h="890162">
                <a:tc>
                  <a:txBody>
                    <a:bodyPr/>
                    <a:lstStyle/>
                    <a:p>
                      <a:r>
                        <a:rPr lang="en-US" sz="1500" dirty="0"/>
                        <a:t>Save Life of Pregnant Person/ Preserve Physical or Mental Health/ Socio-Economic Reasons</a:t>
                      </a:r>
                    </a:p>
                  </a:txBody>
                  <a:tcPr anchor="ctr"/>
                </a:tc>
                <a:tc>
                  <a:txBody>
                    <a:bodyPr/>
                    <a:lstStyle/>
                    <a:p>
                      <a:r>
                        <a:rPr lang="en-US" sz="1500" dirty="0"/>
                        <a:t>Barbados (</a:t>
                      </a:r>
                      <a:r>
                        <a:rPr lang="en-US" sz="1500" dirty="0" err="1"/>
                        <a:t>a,b,c,d</a:t>
                      </a:r>
                      <a:r>
                        <a:rPr lang="en-US" sz="1500" dirty="0"/>
                        <a:t>), Belize (c), St. Vincent &amp; Grenadines (</a:t>
                      </a:r>
                      <a:r>
                        <a:rPr lang="en-US" sz="1500" dirty="0" err="1"/>
                        <a:t>a,b,c</a:t>
                      </a:r>
                      <a:r>
                        <a:rPr lang="en-US" sz="1500" dirty="0"/>
                        <a:t>)</a:t>
                      </a:r>
                    </a:p>
                  </a:txBody>
                  <a:tcPr anchor="ctr"/>
                </a:tc>
                <a:extLst>
                  <a:ext uri="{0D108BD9-81ED-4DB2-BD59-A6C34878D82A}">
                    <a16:rowId xmlns:a16="http://schemas.microsoft.com/office/drawing/2014/main" val="4087039446"/>
                  </a:ext>
                </a:extLst>
              </a:tr>
              <a:tr h="399465">
                <a:tc>
                  <a:txBody>
                    <a:bodyPr/>
                    <a:lstStyle/>
                    <a:p>
                      <a:r>
                        <a:rPr lang="en-US" sz="1500" dirty="0"/>
                        <a:t>Without Restriction (gestational limits)</a:t>
                      </a:r>
                    </a:p>
                  </a:txBody>
                  <a:tcPr anchor="ctr"/>
                </a:tc>
                <a:tc>
                  <a:txBody>
                    <a:bodyPr/>
                    <a:lstStyle/>
                    <a:p>
                      <a:r>
                        <a:rPr lang="en-US" sz="1500" dirty="0"/>
                        <a:t>Cuba (d), Guyana, Puerto Rico, Uruguay (d)</a:t>
                      </a:r>
                    </a:p>
                  </a:txBody>
                  <a:tcPr anchor="ctr"/>
                </a:tc>
                <a:extLst>
                  <a:ext uri="{0D108BD9-81ED-4DB2-BD59-A6C34878D82A}">
                    <a16:rowId xmlns:a16="http://schemas.microsoft.com/office/drawing/2014/main" val="4124119560"/>
                  </a:ext>
                </a:extLst>
              </a:tr>
            </a:tbl>
          </a:graphicData>
        </a:graphic>
      </p:graphicFrame>
      <p:sp>
        <p:nvSpPr>
          <p:cNvPr id="10" name="TextBox 9">
            <a:extLst>
              <a:ext uri="{FF2B5EF4-FFF2-40B4-BE49-F238E27FC236}">
                <a16:creationId xmlns:a16="http://schemas.microsoft.com/office/drawing/2014/main" id="{B53FD7C1-D4DF-F94B-BEF0-5AC217DD1FE1}"/>
              </a:ext>
            </a:extLst>
          </p:cNvPr>
          <p:cNvSpPr txBox="1"/>
          <p:nvPr/>
        </p:nvSpPr>
        <p:spPr>
          <a:xfrm>
            <a:off x="165101" y="4868561"/>
            <a:ext cx="9067800" cy="276999"/>
          </a:xfrm>
          <a:prstGeom prst="rect">
            <a:avLst/>
          </a:prstGeom>
          <a:noFill/>
        </p:spPr>
        <p:txBody>
          <a:bodyPr wrap="square" rtlCol="0">
            <a:spAutoFit/>
          </a:bodyPr>
          <a:lstStyle/>
          <a:p>
            <a:r>
              <a:rPr lang="en-US" sz="1200" dirty="0"/>
              <a:t>Abortion allowed in instances of (a) rape, (b) incest, (c) fetal abnormality; Parental authorization required (d); Mexico regulated state level (e)</a:t>
            </a:r>
          </a:p>
        </p:txBody>
      </p:sp>
      <p:sp>
        <p:nvSpPr>
          <p:cNvPr id="11" name="TextBox 10">
            <a:extLst>
              <a:ext uri="{FF2B5EF4-FFF2-40B4-BE49-F238E27FC236}">
                <a16:creationId xmlns:a16="http://schemas.microsoft.com/office/drawing/2014/main" id="{832A9660-4C43-6946-B56B-7D9E8C22AB59}"/>
              </a:ext>
            </a:extLst>
          </p:cNvPr>
          <p:cNvSpPr txBox="1"/>
          <p:nvPr/>
        </p:nvSpPr>
        <p:spPr>
          <a:xfrm rot="16200000">
            <a:off x="-630832" y="2911446"/>
            <a:ext cx="1426117" cy="292388"/>
          </a:xfrm>
          <a:prstGeom prst="rect">
            <a:avLst/>
          </a:prstGeom>
          <a:noFill/>
        </p:spPr>
        <p:txBody>
          <a:bodyPr wrap="square" rtlCol="0">
            <a:spAutoFit/>
          </a:bodyPr>
          <a:lstStyle/>
          <a:p>
            <a:r>
              <a:rPr lang="en-US" sz="1300" dirty="0" err="1">
                <a:solidFill>
                  <a:srgbClr val="ED1A3B"/>
                </a:solidFill>
              </a:rPr>
              <a:t>Guttmacher.org</a:t>
            </a:r>
            <a:endParaRPr lang="en-US" sz="1300" dirty="0">
              <a:solidFill>
                <a:srgbClr val="ED1A3B"/>
              </a:solidFill>
            </a:endParaRPr>
          </a:p>
        </p:txBody>
      </p:sp>
    </p:spTree>
    <p:extLst>
      <p:ext uri="{BB962C8B-B14F-4D97-AF65-F5344CB8AC3E}">
        <p14:creationId xmlns:p14="http://schemas.microsoft.com/office/powerpoint/2010/main" val="344869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F153346-EC25-6B42-849B-7AB2A48AD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817" y="1053296"/>
            <a:ext cx="5803383" cy="1679198"/>
          </a:xfrm>
          <a:prstGeom prst="rect">
            <a:avLst/>
          </a:prstGeom>
          <a:effectLst>
            <a:outerShdw dist="63500" dir="18900000" algn="bl" rotWithShape="0">
              <a:srgbClr val="C00000">
                <a:alpha val="40000"/>
              </a:srgbClr>
            </a:outerShdw>
          </a:effectLst>
        </p:spPr>
      </p:pic>
      <p:sp>
        <p:nvSpPr>
          <p:cNvPr id="4" name="Title 3">
            <a:extLst>
              <a:ext uri="{FF2B5EF4-FFF2-40B4-BE49-F238E27FC236}">
                <a16:creationId xmlns:a16="http://schemas.microsoft.com/office/drawing/2014/main" id="{C893B17A-35E5-764D-B680-9A61ECF23129}"/>
              </a:ext>
            </a:extLst>
          </p:cNvPr>
          <p:cNvSpPr>
            <a:spLocks noGrp="1"/>
          </p:cNvSpPr>
          <p:nvPr>
            <p:ph type="title"/>
          </p:nvPr>
        </p:nvSpPr>
        <p:spPr>
          <a:xfrm>
            <a:off x="228600" y="352832"/>
            <a:ext cx="8737600" cy="415498"/>
          </a:xfrm>
        </p:spPr>
        <p:txBody>
          <a:bodyPr/>
          <a:lstStyle/>
          <a:p>
            <a:pPr algn="ctr"/>
            <a:r>
              <a:rPr lang="en-US" sz="2700" dirty="0">
                <a:solidFill>
                  <a:srgbClr val="C00000"/>
                </a:solidFill>
              </a:rPr>
              <a:t>Different Experiences for Different Women</a:t>
            </a:r>
          </a:p>
        </p:txBody>
      </p:sp>
      <p:pic>
        <p:nvPicPr>
          <p:cNvPr id="7" name="Picture 6">
            <a:extLst>
              <a:ext uri="{FF2B5EF4-FFF2-40B4-BE49-F238E27FC236}">
                <a16:creationId xmlns:a16="http://schemas.microsoft.com/office/drawing/2014/main" id="{21DA03DA-254D-9340-A301-57EFAFA953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189279"/>
            <a:ext cx="2690520" cy="1519197"/>
          </a:xfrm>
          <a:prstGeom prst="rect">
            <a:avLst/>
          </a:prstGeom>
          <a:effectLst>
            <a:outerShdw dist="63500" dir="13380000" algn="bl" rotWithShape="0">
              <a:srgbClr val="C00000">
                <a:alpha val="40000"/>
              </a:srgbClr>
            </a:outerShdw>
          </a:effectLst>
        </p:spPr>
      </p:pic>
      <p:sp>
        <p:nvSpPr>
          <p:cNvPr id="8" name="TextBox 7">
            <a:extLst>
              <a:ext uri="{FF2B5EF4-FFF2-40B4-BE49-F238E27FC236}">
                <a16:creationId xmlns:a16="http://schemas.microsoft.com/office/drawing/2014/main" id="{20C97BFC-D6D4-634A-84F4-2CBA2360EB60}"/>
              </a:ext>
            </a:extLst>
          </p:cNvPr>
          <p:cNvSpPr txBox="1"/>
          <p:nvPr/>
        </p:nvSpPr>
        <p:spPr>
          <a:xfrm>
            <a:off x="228600" y="2859292"/>
            <a:ext cx="2690520" cy="830997"/>
          </a:xfrm>
          <a:prstGeom prst="rect">
            <a:avLst/>
          </a:prstGeom>
          <a:noFill/>
        </p:spPr>
        <p:txBody>
          <a:bodyPr wrap="square" rtlCol="0">
            <a:spAutoFit/>
          </a:bodyPr>
          <a:lstStyle/>
          <a:p>
            <a:r>
              <a:rPr lang="en-US" sz="1600" dirty="0">
                <a:solidFill>
                  <a:schemeClr val="tx1">
                    <a:lumMod val="65000"/>
                    <a:lumOff val="35000"/>
                  </a:schemeClr>
                </a:solidFill>
              </a:rPr>
              <a:t>1990s: 250,000+ indigenous Peruvian women coercively sterilized</a:t>
            </a:r>
          </a:p>
        </p:txBody>
      </p:sp>
      <p:sp>
        <p:nvSpPr>
          <p:cNvPr id="9" name="TextBox 8">
            <a:extLst>
              <a:ext uri="{FF2B5EF4-FFF2-40B4-BE49-F238E27FC236}">
                <a16:creationId xmlns:a16="http://schemas.microsoft.com/office/drawing/2014/main" id="{53A12470-DB60-E14C-84D2-2BB0076C852C}"/>
              </a:ext>
            </a:extLst>
          </p:cNvPr>
          <p:cNvSpPr txBox="1"/>
          <p:nvPr/>
        </p:nvSpPr>
        <p:spPr>
          <a:xfrm>
            <a:off x="3218153" y="939198"/>
            <a:ext cx="1055165" cy="369332"/>
          </a:xfrm>
          <a:prstGeom prst="rect">
            <a:avLst/>
          </a:prstGeom>
          <a:noFill/>
        </p:spPr>
        <p:txBody>
          <a:bodyPr wrap="square" rtlCol="0">
            <a:spAutoFit/>
          </a:bodyPr>
          <a:lstStyle/>
          <a:p>
            <a:r>
              <a:rPr lang="en-US" b="1" i="1" dirty="0">
                <a:solidFill>
                  <a:srgbClr val="C00000"/>
                </a:solidFill>
              </a:rPr>
              <a:t>But...</a:t>
            </a:r>
          </a:p>
        </p:txBody>
      </p:sp>
      <p:pic>
        <p:nvPicPr>
          <p:cNvPr id="11" name="Picture 10">
            <a:extLst>
              <a:ext uri="{FF2B5EF4-FFF2-40B4-BE49-F238E27FC236}">
                <a16:creationId xmlns:a16="http://schemas.microsoft.com/office/drawing/2014/main" id="{58805860-0CA4-D143-AB9C-1D35DB1C82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611" y="2859292"/>
            <a:ext cx="2533380" cy="1805536"/>
          </a:xfrm>
          <a:prstGeom prst="rect">
            <a:avLst/>
          </a:prstGeom>
          <a:effectLst>
            <a:outerShdw dist="63500" dir="13500000" algn="br" rotWithShape="0">
              <a:srgbClr val="C00000">
                <a:alpha val="40000"/>
              </a:srgbClr>
            </a:outerShdw>
          </a:effectLst>
        </p:spPr>
      </p:pic>
      <p:sp>
        <p:nvSpPr>
          <p:cNvPr id="15" name="TextBox 14">
            <a:extLst>
              <a:ext uri="{FF2B5EF4-FFF2-40B4-BE49-F238E27FC236}">
                <a16:creationId xmlns:a16="http://schemas.microsoft.com/office/drawing/2014/main" id="{17E29767-6174-AC48-A6AF-E552526AF41F}"/>
              </a:ext>
            </a:extLst>
          </p:cNvPr>
          <p:cNvSpPr txBox="1"/>
          <p:nvPr/>
        </p:nvSpPr>
        <p:spPr>
          <a:xfrm>
            <a:off x="5720738" y="3249343"/>
            <a:ext cx="2389932" cy="830997"/>
          </a:xfrm>
          <a:prstGeom prst="rect">
            <a:avLst/>
          </a:prstGeom>
          <a:noFill/>
        </p:spPr>
        <p:txBody>
          <a:bodyPr wrap="square" rtlCol="0">
            <a:spAutoFit/>
          </a:bodyPr>
          <a:lstStyle/>
          <a:p>
            <a:r>
              <a:rPr lang="en-US" sz="1600" dirty="0">
                <a:solidFill>
                  <a:schemeClr val="tx1">
                    <a:lumMod val="65000"/>
                    <a:lumOff val="35000"/>
                  </a:schemeClr>
                </a:solidFill>
              </a:rPr>
              <a:t>Involuntary sterilization of women living with  HIV/AIDS</a:t>
            </a:r>
          </a:p>
        </p:txBody>
      </p:sp>
      <p:sp>
        <p:nvSpPr>
          <p:cNvPr id="16" name="TextBox 15">
            <a:extLst>
              <a:ext uri="{FF2B5EF4-FFF2-40B4-BE49-F238E27FC236}">
                <a16:creationId xmlns:a16="http://schemas.microsoft.com/office/drawing/2014/main" id="{C516EBC3-EF5D-544A-836E-60C2004C7D1D}"/>
              </a:ext>
            </a:extLst>
          </p:cNvPr>
          <p:cNvSpPr txBox="1"/>
          <p:nvPr/>
        </p:nvSpPr>
        <p:spPr>
          <a:xfrm rot="5400000">
            <a:off x="7921338" y="2015502"/>
            <a:ext cx="1863524" cy="276999"/>
          </a:xfrm>
          <a:prstGeom prst="rect">
            <a:avLst/>
          </a:prstGeom>
          <a:noFill/>
        </p:spPr>
        <p:txBody>
          <a:bodyPr wrap="square" rtlCol="0">
            <a:spAutoFit/>
          </a:bodyPr>
          <a:lstStyle/>
          <a:p>
            <a:r>
              <a:rPr lang="en-US" sz="1200" dirty="0">
                <a:solidFill>
                  <a:srgbClr val="C00000"/>
                </a:solidFill>
              </a:rPr>
              <a:t>The Guardian, 2016</a:t>
            </a:r>
          </a:p>
        </p:txBody>
      </p:sp>
      <p:cxnSp>
        <p:nvCxnSpPr>
          <p:cNvPr id="18" name="Straight Arrow Connector 17">
            <a:extLst>
              <a:ext uri="{FF2B5EF4-FFF2-40B4-BE49-F238E27FC236}">
                <a16:creationId xmlns:a16="http://schemas.microsoft.com/office/drawing/2014/main" id="{9F9DF120-30C3-2C4A-8560-BD774D4F5220}"/>
              </a:ext>
            </a:extLst>
          </p:cNvPr>
          <p:cNvCxnSpPr>
            <a:cxnSpLocks/>
          </p:cNvCxnSpPr>
          <p:nvPr/>
        </p:nvCxnSpPr>
        <p:spPr>
          <a:xfrm flipH="1">
            <a:off x="4832324" y="1107869"/>
            <a:ext cx="608877" cy="56739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4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cxnSp>
        <p:nvCxnSpPr>
          <p:cNvPr id="50" name="Shape 140">
            <a:extLst>
              <a:ext uri="{FF2B5EF4-FFF2-40B4-BE49-F238E27FC236}">
                <a16:creationId xmlns:a16="http://schemas.microsoft.com/office/drawing/2014/main" id="{7C44E03D-AC48-C44F-9C83-697A0D14900B}"/>
              </a:ext>
            </a:extLst>
          </p:cNvPr>
          <p:cNvCxnSpPr>
            <a:cxnSpLocks/>
          </p:cNvCxnSpPr>
          <p:nvPr/>
        </p:nvCxnSpPr>
        <p:spPr>
          <a:xfrm flipH="1">
            <a:off x="2494430" y="3439636"/>
            <a:ext cx="671787" cy="925669"/>
          </a:xfrm>
          <a:prstGeom prst="straightConnector1">
            <a:avLst/>
          </a:prstGeom>
          <a:noFill/>
          <a:ln w="9525" cap="flat" cmpd="sng">
            <a:solidFill>
              <a:srgbClr val="C00000"/>
            </a:solidFill>
            <a:prstDash val="solid"/>
            <a:round/>
            <a:headEnd type="none" w="sm" len="sm"/>
            <a:tailEnd type="stealth" w="med" len="med"/>
          </a:ln>
        </p:spPr>
      </p:cxnSp>
      <p:sp>
        <p:nvSpPr>
          <p:cNvPr id="98" name="Shape 98"/>
          <p:cNvSpPr txBox="1"/>
          <p:nvPr/>
        </p:nvSpPr>
        <p:spPr>
          <a:xfrm>
            <a:off x="3477105" y="643432"/>
            <a:ext cx="2092645" cy="623248"/>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350" dirty="0">
                <a:solidFill>
                  <a:schemeClr val="dk1"/>
                </a:solidFill>
                <a:latin typeface="Calibri"/>
                <a:ea typeface="Calibri"/>
                <a:cs typeface="Calibri"/>
                <a:sym typeface="Calibri"/>
              </a:rPr>
              <a:t>OAS / American Declaration on Human Rights </a:t>
            </a:r>
          </a:p>
          <a:p>
            <a:pPr algn="ctr"/>
            <a:r>
              <a:rPr lang="en-AU" sz="900" dirty="0">
                <a:solidFill>
                  <a:schemeClr val="dk1"/>
                </a:solidFill>
                <a:latin typeface="Calibri"/>
                <a:ea typeface="Calibri"/>
                <a:cs typeface="Calibri"/>
                <a:sym typeface="Calibri"/>
              </a:rPr>
              <a:t>(1948) </a:t>
            </a:r>
            <a:endParaRPr sz="900" dirty="0">
              <a:solidFill>
                <a:schemeClr val="dk1"/>
              </a:solidFill>
              <a:latin typeface="Calibri"/>
              <a:ea typeface="Calibri"/>
              <a:cs typeface="Calibri"/>
              <a:sym typeface="Calibri"/>
            </a:endParaRPr>
          </a:p>
        </p:txBody>
      </p:sp>
      <p:sp>
        <p:nvSpPr>
          <p:cNvPr id="99" name="Shape 99"/>
          <p:cNvSpPr/>
          <p:nvPr/>
        </p:nvSpPr>
        <p:spPr>
          <a:xfrm>
            <a:off x="4463988" y="1333494"/>
            <a:ext cx="108012" cy="271336"/>
          </a:xfrm>
          <a:prstGeom prst="downArrow">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00" name="Shape 100"/>
          <p:cNvSpPr txBox="1"/>
          <p:nvPr/>
        </p:nvSpPr>
        <p:spPr>
          <a:xfrm>
            <a:off x="3653898" y="1653649"/>
            <a:ext cx="1728192" cy="623248"/>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68569" tIns="34275" rIns="68569" bIns="34275" anchor="t" anchorCtr="0">
            <a:noAutofit/>
          </a:bodyPr>
          <a:lstStyle/>
          <a:p>
            <a:pPr algn="ctr"/>
            <a:r>
              <a:rPr lang="en-AU" sz="1350" b="1" dirty="0">
                <a:solidFill>
                  <a:schemeClr val="dk1"/>
                </a:solidFill>
                <a:latin typeface="Calibri"/>
                <a:ea typeface="Calibri"/>
                <a:cs typeface="Calibri"/>
                <a:sym typeface="Calibri"/>
              </a:rPr>
              <a:t>American Convention on Human Rights</a:t>
            </a:r>
            <a:br>
              <a:rPr lang="en-AU" sz="1350" b="1" dirty="0">
                <a:solidFill>
                  <a:schemeClr val="dk1"/>
                </a:solidFill>
                <a:latin typeface="Calibri"/>
                <a:ea typeface="Calibri"/>
                <a:cs typeface="Calibri"/>
                <a:sym typeface="Calibri"/>
              </a:rPr>
            </a:br>
            <a:r>
              <a:rPr lang="en-AU" sz="900" b="1" dirty="0">
                <a:solidFill>
                  <a:schemeClr val="dk1"/>
                </a:solidFill>
                <a:latin typeface="Calibri"/>
                <a:ea typeface="Calibri"/>
                <a:cs typeface="Calibri"/>
                <a:sym typeface="Calibri"/>
              </a:rPr>
              <a:t> (1969)</a:t>
            </a:r>
            <a:endParaRPr sz="900" b="1" dirty="0">
              <a:solidFill>
                <a:schemeClr val="dk1"/>
              </a:solidFill>
              <a:latin typeface="Calibri"/>
              <a:ea typeface="Calibri"/>
              <a:cs typeface="Calibri"/>
              <a:sym typeface="Calibri"/>
            </a:endParaRPr>
          </a:p>
        </p:txBody>
      </p:sp>
      <p:sp>
        <p:nvSpPr>
          <p:cNvPr id="101" name="Shape 101"/>
          <p:cNvSpPr txBox="1"/>
          <p:nvPr/>
        </p:nvSpPr>
        <p:spPr>
          <a:xfrm>
            <a:off x="4076030" y="87474"/>
            <a:ext cx="853231" cy="253916"/>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200">
                <a:solidFill>
                  <a:schemeClr val="dk1"/>
                </a:solidFill>
                <a:latin typeface="Calibri"/>
                <a:ea typeface="Calibri"/>
                <a:cs typeface="Calibri"/>
                <a:sym typeface="Calibri"/>
              </a:rPr>
              <a:t>States</a:t>
            </a:r>
            <a:endParaRPr sz="1200">
              <a:solidFill>
                <a:schemeClr val="dk1"/>
              </a:solidFill>
              <a:latin typeface="Calibri"/>
              <a:ea typeface="Calibri"/>
              <a:cs typeface="Calibri"/>
              <a:sym typeface="Calibri"/>
            </a:endParaRPr>
          </a:p>
        </p:txBody>
      </p:sp>
      <p:sp>
        <p:nvSpPr>
          <p:cNvPr id="102" name="Shape 102"/>
          <p:cNvSpPr/>
          <p:nvPr/>
        </p:nvSpPr>
        <p:spPr>
          <a:xfrm>
            <a:off x="4436985" y="381133"/>
            <a:ext cx="135015" cy="221687"/>
          </a:xfrm>
          <a:prstGeom prst="downArrow">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cxnSp>
        <p:nvCxnSpPr>
          <p:cNvPr id="103" name="Shape 103"/>
          <p:cNvCxnSpPr>
            <a:cxnSpLocks/>
          </p:cNvCxnSpPr>
          <p:nvPr/>
        </p:nvCxnSpPr>
        <p:spPr>
          <a:xfrm flipV="1">
            <a:off x="5112060" y="1117075"/>
            <a:ext cx="1116765" cy="465650"/>
          </a:xfrm>
          <a:prstGeom prst="straightConnector1">
            <a:avLst/>
          </a:prstGeom>
          <a:noFill/>
          <a:ln w="9525" cap="flat" cmpd="sng">
            <a:solidFill>
              <a:srgbClr val="C00000"/>
            </a:solidFill>
            <a:prstDash val="solid"/>
            <a:round/>
            <a:headEnd type="none" w="sm" len="sm"/>
            <a:tailEnd type="stealth" w="med" len="med"/>
          </a:ln>
        </p:spPr>
      </p:cxnSp>
      <p:cxnSp>
        <p:nvCxnSpPr>
          <p:cNvPr id="104" name="Shape 104"/>
          <p:cNvCxnSpPr>
            <a:cxnSpLocks/>
          </p:cNvCxnSpPr>
          <p:nvPr/>
        </p:nvCxnSpPr>
        <p:spPr>
          <a:xfrm flipV="1">
            <a:off x="5436096" y="1699678"/>
            <a:ext cx="756084" cy="146366"/>
          </a:xfrm>
          <a:prstGeom prst="straightConnector1">
            <a:avLst/>
          </a:prstGeom>
          <a:noFill/>
          <a:ln w="9525" cap="flat" cmpd="sng">
            <a:solidFill>
              <a:srgbClr val="C00000"/>
            </a:solidFill>
            <a:prstDash val="solid"/>
            <a:round/>
            <a:headEnd type="none" w="sm" len="sm"/>
            <a:tailEnd type="stealth" w="med" len="med"/>
          </a:ln>
        </p:spPr>
      </p:cxnSp>
      <p:cxnSp>
        <p:nvCxnSpPr>
          <p:cNvPr id="105" name="Shape 105"/>
          <p:cNvCxnSpPr>
            <a:cxnSpLocks/>
          </p:cNvCxnSpPr>
          <p:nvPr/>
        </p:nvCxnSpPr>
        <p:spPr>
          <a:xfrm>
            <a:off x="5447186" y="2054411"/>
            <a:ext cx="905795" cy="177645"/>
          </a:xfrm>
          <a:prstGeom prst="straightConnector1">
            <a:avLst/>
          </a:prstGeom>
          <a:noFill/>
          <a:ln w="9525" cap="flat" cmpd="sng">
            <a:solidFill>
              <a:srgbClr val="C00000"/>
            </a:solidFill>
            <a:prstDash val="solid"/>
            <a:round/>
            <a:headEnd type="none" w="sm" len="sm"/>
            <a:tailEnd type="stealth" w="med" len="med"/>
          </a:ln>
        </p:spPr>
      </p:cxnSp>
      <p:cxnSp>
        <p:nvCxnSpPr>
          <p:cNvPr id="106" name="Shape 106"/>
          <p:cNvCxnSpPr>
            <a:cxnSpLocks/>
          </p:cNvCxnSpPr>
          <p:nvPr/>
        </p:nvCxnSpPr>
        <p:spPr>
          <a:xfrm>
            <a:off x="5474618" y="2318124"/>
            <a:ext cx="878363" cy="314696"/>
          </a:xfrm>
          <a:prstGeom prst="straightConnector1">
            <a:avLst/>
          </a:prstGeom>
          <a:noFill/>
          <a:ln w="9525" cap="flat" cmpd="sng">
            <a:solidFill>
              <a:srgbClr val="C00000"/>
            </a:solidFill>
            <a:prstDash val="solid"/>
            <a:round/>
            <a:headEnd type="none" w="sm" len="sm"/>
            <a:tailEnd type="stealth" w="med" len="med"/>
          </a:ln>
        </p:spPr>
      </p:cxnSp>
      <p:cxnSp>
        <p:nvCxnSpPr>
          <p:cNvPr id="107" name="Shape 107"/>
          <p:cNvCxnSpPr>
            <a:cxnSpLocks/>
          </p:cNvCxnSpPr>
          <p:nvPr/>
        </p:nvCxnSpPr>
        <p:spPr>
          <a:xfrm flipH="1">
            <a:off x="2791727" y="1899235"/>
            <a:ext cx="771037" cy="196372"/>
          </a:xfrm>
          <a:prstGeom prst="straightConnector1">
            <a:avLst/>
          </a:prstGeom>
          <a:noFill/>
          <a:ln w="9525" cap="flat" cmpd="sng">
            <a:solidFill>
              <a:srgbClr val="C00000"/>
            </a:solidFill>
            <a:prstDash val="solid"/>
            <a:round/>
            <a:headEnd type="none" w="sm" len="sm"/>
            <a:tailEnd type="stealth" w="med" len="med"/>
          </a:ln>
        </p:spPr>
      </p:cxnSp>
      <p:cxnSp>
        <p:nvCxnSpPr>
          <p:cNvPr id="108" name="Shape 108"/>
          <p:cNvCxnSpPr>
            <a:cxnSpLocks/>
          </p:cNvCxnSpPr>
          <p:nvPr/>
        </p:nvCxnSpPr>
        <p:spPr>
          <a:xfrm flipH="1">
            <a:off x="2484449" y="2183590"/>
            <a:ext cx="1057059" cy="383524"/>
          </a:xfrm>
          <a:prstGeom prst="straightConnector1">
            <a:avLst/>
          </a:prstGeom>
          <a:noFill/>
          <a:ln w="9525" cap="flat" cmpd="sng">
            <a:solidFill>
              <a:srgbClr val="C00000"/>
            </a:solidFill>
            <a:prstDash val="solid"/>
            <a:round/>
            <a:headEnd type="none" w="sm" len="sm"/>
            <a:tailEnd type="stealth" w="med" len="med"/>
          </a:ln>
        </p:spPr>
      </p:cxnSp>
      <p:sp>
        <p:nvSpPr>
          <p:cNvPr id="109" name="Shape 109"/>
          <p:cNvSpPr/>
          <p:nvPr/>
        </p:nvSpPr>
        <p:spPr>
          <a:xfrm>
            <a:off x="3815916" y="2355727"/>
            <a:ext cx="108012" cy="324036"/>
          </a:xfrm>
          <a:prstGeom prst="downArrow">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10" name="Shape 110"/>
          <p:cNvSpPr/>
          <p:nvPr/>
        </p:nvSpPr>
        <p:spPr>
          <a:xfrm>
            <a:off x="5115090" y="2338808"/>
            <a:ext cx="104983" cy="324036"/>
          </a:xfrm>
          <a:prstGeom prst="downArrow">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11" name="Shape 111"/>
          <p:cNvSpPr txBox="1"/>
          <p:nvPr/>
        </p:nvSpPr>
        <p:spPr>
          <a:xfrm>
            <a:off x="2877562" y="2704587"/>
            <a:ext cx="1370402" cy="623248"/>
          </a:xfrm>
          <a:prstGeom prst="rect">
            <a:avLst/>
          </a:prstGeom>
          <a:solidFill>
            <a:srgbClr val="C00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69" tIns="34275" rIns="68569" bIns="34275" anchor="t" anchorCtr="0">
            <a:noAutofit/>
          </a:bodyPr>
          <a:lstStyle/>
          <a:p>
            <a:pPr algn="ctr"/>
            <a:r>
              <a:rPr lang="en-AU" sz="1200" b="1" dirty="0">
                <a:solidFill>
                  <a:schemeClr val="lt1"/>
                </a:solidFill>
                <a:latin typeface="Calibri"/>
                <a:ea typeface="Calibri"/>
                <a:cs typeface="Calibri"/>
                <a:sym typeface="Calibri"/>
              </a:rPr>
              <a:t>Inter-American Commission on Human Rights </a:t>
            </a:r>
            <a:r>
              <a:rPr lang="en-AU" sz="900" b="1" dirty="0">
                <a:solidFill>
                  <a:schemeClr val="lt1"/>
                </a:solidFill>
                <a:latin typeface="Calibri"/>
                <a:ea typeface="Calibri"/>
                <a:cs typeface="Calibri"/>
                <a:sym typeface="Calibri"/>
              </a:rPr>
              <a:t>(1959)</a:t>
            </a:r>
            <a:endParaRPr sz="900" b="1" dirty="0">
              <a:solidFill>
                <a:schemeClr val="lt1"/>
              </a:solidFill>
              <a:latin typeface="Calibri"/>
              <a:ea typeface="Calibri"/>
              <a:cs typeface="Calibri"/>
              <a:sym typeface="Calibri"/>
            </a:endParaRPr>
          </a:p>
        </p:txBody>
      </p:sp>
      <p:sp>
        <p:nvSpPr>
          <p:cNvPr id="112" name="Shape 112"/>
          <p:cNvSpPr txBox="1"/>
          <p:nvPr/>
        </p:nvSpPr>
        <p:spPr>
          <a:xfrm>
            <a:off x="4788024" y="2704587"/>
            <a:ext cx="1296144" cy="623248"/>
          </a:xfrm>
          <a:prstGeom prst="rect">
            <a:avLst/>
          </a:prstGeom>
          <a:solidFill>
            <a:srgbClr val="C00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69" tIns="34275" rIns="68569" bIns="34275" anchor="t" anchorCtr="0">
            <a:noAutofit/>
          </a:bodyPr>
          <a:lstStyle/>
          <a:p>
            <a:pPr algn="ctr"/>
            <a:r>
              <a:rPr lang="en-AU" sz="1200" b="1" dirty="0">
                <a:solidFill>
                  <a:schemeClr val="lt1"/>
                </a:solidFill>
                <a:latin typeface="Calibri"/>
                <a:ea typeface="Calibri"/>
                <a:cs typeface="Calibri"/>
                <a:sym typeface="Calibri"/>
              </a:rPr>
              <a:t>Inter-American Court of Human Rights </a:t>
            </a:r>
            <a:r>
              <a:rPr lang="en-AU" sz="900" b="1" dirty="0">
                <a:solidFill>
                  <a:schemeClr val="lt1"/>
                </a:solidFill>
                <a:latin typeface="Calibri"/>
                <a:ea typeface="Calibri"/>
                <a:cs typeface="Calibri"/>
                <a:sym typeface="Calibri"/>
              </a:rPr>
              <a:t>(1979)</a:t>
            </a:r>
            <a:endParaRPr sz="900" b="1" dirty="0">
              <a:solidFill>
                <a:schemeClr val="lt1"/>
              </a:solidFill>
              <a:latin typeface="Calibri"/>
              <a:ea typeface="Calibri"/>
              <a:cs typeface="Calibri"/>
              <a:sym typeface="Calibri"/>
            </a:endParaRPr>
          </a:p>
        </p:txBody>
      </p:sp>
      <p:sp>
        <p:nvSpPr>
          <p:cNvPr id="113" name="Shape 113"/>
          <p:cNvSpPr txBox="1"/>
          <p:nvPr/>
        </p:nvSpPr>
        <p:spPr>
          <a:xfrm>
            <a:off x="4128347" y="411511"/>
            <a:ext cx="281636" cy="207749"/>
          </a:xfrm>
          <a:prstGeom prst="rect">
            <a:avLst/>
          </a:prstGeom>
          <a:noFill/>
          <a:ln>
            <a:noFill/>
          </a:ln>
        </p:spPr>
        <p:txBody>
          <a:bodyPr spcFirstLastPara="1" wrap="square" lIns="68569" tIns="34275" rIns="68569" bIns="34275" anchor="t" anchorCtr="0">
            <a:noAutofit/>
          </a:bodyPr>
          <a:lstStyle/>
          <a:p>
            <a:r>
              <a:rPr lang="en-AU" sz="900" b="1">
                <a:solidFill>
                  <a:schemeClr val="dk1"/>
                </a:solidFill>
                <a:latin typeface="Calibri"/>
                <a:ea typeface="Calibri"/>
                <a:cs typeface="Calibri"/>
                <a:sym typeface="Calibri"/>
              </a:rPr>
              <a:t>$$</a:t>
            </a:r>
            <a:endParaRPr sz="900" b="1">
              <a:solidFill>
                <a:schemeClr val="dk1"/>
              </a:solidFill>
              <a:latin typeface="Calibri"/>
              <a:ea typeface="Calibri"/>
              <a:cs typeface="Calibri"/>
              <a:sym typeface="Calibri"/>
            </a:endParaRPr>
          </a:p>
        </p:txBody>
      </p:sp>
      <p:sp>
        <p:nvSpPr>
          <p:cNvPr id="114" name="Shape 114"/>
          <p:cNvSpPr/>
          <p:nvPr/>
        </p:nvSpPr>
        <p:spPr>
          <a:xfrm>
            <a:off x="4666047" y="405848"/>
            <a:ext cx="283996" cy="207749"/>
          </a:xfrm>
          <a:prstGeom prst="rect">
            <a:avLst/>
          </a:prstGeom>
          <a:noFill/>
          <a:ln>
            <a:noFill/>
          </a:ln>
        </p:spPr>
        <p:txBody>
          <a:bodyPr spcFirstLastPara="1" wrap="square" lIns="68569" tIns="34275" rIns="68569" bIns="34275" anchor="t" anchorCtr="0">
            <a:noAutofit/>
          </a:bodyPr>
          <a:lstStyle/>
          <a:p>
            <a:r>
              <a:rPr lang="en-AU" sz="900" b="1">
                <a:solidFill>
                  <a:schemeClr val="dk1"/>
                </a:solidFill>
                <a:latin typeface="Calibri"/>
                <a:ea typeface="Calibri"/>
                <a:cs typeface="Calibri"/>
                <a:sym typeface="Calibri"/>
              </a:rPr>
              <a:t>$$</a:t>
            </a:r>
            <a:endParaRPr sz="1350"/>
          </a:p>
        </p:txBody>
      </p:sp>
      <p:cxnSp>
        <p:nvCxnSpPr>
          <p:cNvPr id="115" name="Shape 115"/>
          <p:cNvCxnSpPr/>
          <p:nvPr/>
        </p:nvCxnSpPr>
        <p:spPr>
          <a:xfrm flipH="1">
            <a:off x="2578841" y="3087727"/>
            <a:ext cx="264966" cy="231881"/>
          </a:xfrm>
          <a:prstGeom prst="straightConnector1">
            <a:avLst/>
          </a:prstGeom>
          <a:noFill/>
          <a:ln w="9525" cap="flat" cmpd="sng">
            <a:solidFill>
              <a:srgbClr val="C00000"/>
            </a:solidFill>
            <a:prstDash val="solid"/>
            <a:round/>
            <a:headEnd type="none" w="sm" len="sm"/>
            <a:tailEnd type="stealth" w="med" len="med"/>
          </a:ln>
        </p:spPr>
      </p:cxnSp>
      <p:cxnSp>
        <p:nvCxnSpPr>
          <p:cNvPr id="116" name="Shape 116"/>
          <p:cNvCxnSpPr>
            <a:cxnSpLocks/>
          </p:cNvCxnSpPr>
          <p:nvPr/>
        </p:nvCxnSpPr>
        <p:spPr>
          <a:xfrm flipH="1">
            <a:off x="3326525" y="3386483"/>
            <a:ext cx="340875" cy="452925"/>
          </a:xfrm>
          <a:prstGeom prst="straightConnector1">
            <a:avLst/>
          </a:prstGeom>
          <a:noFill/>
          <a:ln w="9525" cap="flat" cmpd="sng">
            <a:solidFill>
              <a:srgbClr val="C00000"/>
            </a:solidFill>
            <a:prstDash val="solid"/>
            <a:round/>
            <a:headEnd type="none" w="sm" len="sm"/>
            <a:tailEnd type="stealth" w="med" len="med"/>
          </a:ln>
        </p:spPr>
      </p:cxnSp>
      <p:cxnSp>
        <p:nvCxnSpPr>
          <p:cNvPr id="117" name="Shape 117"/>
          <p:cNvCxnSpPr/>
          <p:nvPr/>
        </p:nvCxnSpPr>
        <p:spPr>
          <a:xfrm flipH="1">
            <a:off x="4031941" y="3354837"/>
            <a:ext cx="129743" cy="270030"/>
          </a:xfrm>
          <a:prstGeom prst="straightConnector1">
            <a:avLst/>
          </a:prstGeom>
          <a:noFill/>
          <a:ln w="9525" cap="flat" cmpd="sng">
            <a:solidFill>
              <a:srgbClr val="C00000"/>
            </a:solidFill>
            <a:prstDash val="solid"/>
            <a:round/>
            <a:headEnd type="none" w="sm" len="sm"/>
            <a:tailEnd type="stealth" w="med" len="med"/>
          </a:ln>
        </p:spPr>
      </p:cxnSp>
      <p:cxnSp>
        <p:nvCxnSpPr>
          <p:cNvPr id="118" name="Shape 118"/>
          <p:cNvCxnSpPr/>
          <p:nvPr/>
        </p:nvCxnSpPr>
        <p:spPr>
          <a:xfrm>
            <a:off x="5112060" y="3354837"/>
            <a:ext cx="108012" cy="297033"/>
          </a:xfrm>
          <a:prstGeom prst="straightConnector1">
            <a:avLst/>
          </a:prstGeom>
          <a:noFill/>
          <a:ln w="9525" cap="flat" cmpd="sng">
            <a:solidFill>
              <a:srgbClr val="C00000"/>
            </a:solidFill>
            <a:prstDash val="solid"/>
            <a:round/>
            <a:headEnd type="none" w="sm" len="sm"/>
            <a:tailEnd type="stealth" w="med" len="med"/>
          </a:ln>
        </p:spPr>
      </p:cxnSp>
      <p:cxnSp>
        <p:nvCxnSpPr>
          <p:cNvPr id="119" name="Shape 119"/>
          <p:cNvCxnSpPr/>
          <p:nvPr/>
        </p:nvCxnSpPr>
        <p:spPr>
          <a:xfrm>
            <a:off x="5760132" y="3327834"/>
            <a:ext cx="324036" cy="314615"/>
          </a:xfrm>
          <a:prstGeom prst="straightConnector1">
            <a:avLst/>
          </a:prstGeom>
          <a:noFill/>
          <a:ln w="9525" cap="flat" cmpd="sng">
            <a:solidFill>
              <a:srgbClr val="C00000"/>
            </a:solidFill>
            <a:prstDash val="solid"/>
            <a:round/>
            <a:headEnd type="none" w="sm" len="sm"/>
            <a:tailEnd type="stealth" w="med" len="med"/>
          </a:ln>
        </p:spPr>
      </p:cxnSp>
      <p:cxnSp>
        <p:nvCxnSpPr>
          <p:cNvPr id="120" name="Shape 120"/>
          <p:cNvCxnSpPr/>
          <p:nvPr/>
        </p:nvCxnSpPr>
        <p:spPr>
          <a:xfrm>
            <a:off x="6084168" y="3215112"/>
            <a:ext cx="324036" cy="193732"/>
          </a:xfrm>
          <a:prstGeom prst="straightConnector1">
            <a:avLst/>
          </a:prstGeom>
          <a:noFill/>
          <a:ln w="9525" cap="flat" cmpd="sng">
            <a:solidFill>
              <a:srgbClr val="C00000"/>
            </a:solidFill>
            <a:prstDash val="solid"/>
            <a:round/>
            <a:headEnd type="none" w="sm" len="sm"/>
            <a:tailEnd type="stealth" w="med" len="med"/>
          </a:ln>
        </p:spPr>
      </p:cxnSp>
      <p:sp>
        <p:nvSpPr>
          <p:cNvPr id="121" name="Shape 121"/>
          <p:cNvSpPr txBox="1"/>
          <p:nvPr/>
        </p:nvSpPr>
        <p:spPr>
          <a:xfrm>
            <a:off x="3964433" y="4725021"/>
            <a:ext cx="1147628" cy="253916"/>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200" dirty="0">
                <a:solidFill>
                  <a:schemeClr val="dk1"/>
                </a:solidFill>
                <a:latin typeface="Calibri"/>
                <a:ea typeface="Calibri"/>
                <a:cs typeface="Calibri"/>
                <a:sym typeface="Calibri"/>
              </a:rPr>
              <a:t>Member States</a:t>
            </a:r>
            <a:endParaRPr sz="1200" dirty="0">
              <a:solidFill>
                <a:schemeClr val="dk1"/>
              </a:solidFill>
              <a:latin typeface="Calibri"/>
              <a:ea typeface="Calibri"/>
              <a:cs typeface="Calibri"/>
              <a:sym typeface="Calibri"/>
            </a:endParaRPr>
          </a:p>
        </p:txBody>
      </p:sp>
      <p:sp>
        <p:nvSpPr>
          <p:cNvPr id="124" name="Shape 124"/>
          <p:cNvSpPr txBox="1"/>
          <p:nvPr/>
        </p:nvSpPr>
        <p:spPr>
          <a:xfrm>
            <a:off x="6474868" y="2546784"/>
            <a:ext cx="1594865" cy="348424"/>
          </a:xfrm>
          <a:prstGeom prst="rect">
            <a:avLst/>
          </a:prstGeom>
          <a:noFill/>
          <a:ln>
            <a:noFill/>
          </a:ln>
        </p:spPr>
        <p:txBody>
          <a:bodyPr spcFirstLastPara="1" wrap="square" lIns="68569" tIns="34275" rIns="68569" bIns="34275" anchor="t" anchorCtr="0">
            <a:noAutofit/>
          </a:bodyPr>
          <a:lstStyle/>
          <a:p>
            <a:r>
              <a:rPr lang="en-AU" sz="975" dirty="0">
                <a:solidFill>
                  <a:schemeClr val="dk1"/>
                </a:solidFill>
                <a:latin typeface="Calibri"/>
                <a:ea typeface="Calibri"/>
                <a:cs typeface="Calibri"/>
                <a:sym typeface="Calibri"/>
              </a:rPr>
              <a:t>Convention to Prevent and Punish Torture (1985)</a:t>
            </a:r>
            <a:endParaRPr sz="975" dirty="0"/>
          </a:p>
        </p:txBody>
      </p:sp>
      <p:sp>
        <p:nvSpPr>
          <p:cNvPr id="125" name="Shape 125"/>
          <p:cNvSpPr txBox="1"/>
          <p:nvPr/>
        </p:nvSpPr>
        <p:spPr>
          <a:xfrm>
            <a:off x="6352981" y="1187147"/>
            <a:ext cx="2342820" cy="712088"/>
          </a:xfrm>
          <a:prstGeom prst="rect">
            <a:avLst/>
          </a:prstGeom>
          <a:noFill/>
          <a:ln>
            <a:noFill/>
          </a:ln>
        </p:spPr>
        <p:txBody>
          <a:bodyPr spcFirstLastPara="1" wrap="square" lIns="68569" tIns="34275" rIns="68569" bIns="34275" anchor="t" anchorCtr="0">
            <a:noAutofit/>
          </a:bodyPr>
          <a:lstStyle/>
          <a:p>
            <a:pPr algn="just"/>
            <a:r>
              <a:rPr lang="en-AU" sz="975" dirty="0">
                <a:solidFill>
                  <a:schemeClr val="dk1"/>
                </a:solidFill>
                <a:latin typeface="Calibri" panose="020F0502020204030204" pitchFamily="34" charset="0"/>
                <a:ea typeface="Calibri"/>
                <a:cs typeface="Calibri" panose="020F0502020204030204" pitchFamily="34" charset="0"/>
                <a:sym typeface="Calibri"/>
              </a:rPr>
              <a:t>Additional Protocol to the American Convention on Human Rights in the Area of Economic,</a:t>
            </a:r>
            <a:r>
              <a:rPr lang="en-AU" sz="975" dirty="0">
                <a:latin typeface="Calibri" panose="020F0502020204030204" pitchFamily="34" charset="0"/>
                <a:cs typeface="Calibri" panose="020F0502020204030204" pitchFamily="34" charset="0"/>
                <a:sym typeface="Calibri"/>
              </a:rPr>
              <a:t> </a:t>
            </a:r>
            <a:r>
              <a:rPr lang="en-AU" sz="975" dirty="0">
                <a:solidFill>
                  <a:schemeClr val="dk1"/>
                </a:solidFill>
                <a:latin typeface="Calibri" panose="020F0502020204030204" pitchFamily="34" charset="0"/>
                <a:ea typeface="Calibri"/>
                <a:cs typeface="Calibri" panose="020F0502020204030204" pitchFamily="34" charset="0"/>
                <a:sym typeface="Calibri"/>
              </a:rPr>
              <a:t>Social and Cultural Rights "Protocol of San Salvador" (1988)</a:t>
            </a:r>
            <a:endParaRPr sz="975"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26" name="Shape 126"/>
          <p:cNvSpPr txBox="1"/>
          <p:nvPr/>
        </p:nvSpPr>
        <p:spPr>
          <a:xfrm>
            <a:off x="924774" y="1888350"/>
            <a:ext cx="2000652" cy="623248"/>
          </a:xfrm>
          <a:prstGeom prst="rect">
            <a:avLst/>
          </a:prstGeom>
          <a:noFill/>
          <a:ln>
            <a:noFill/>
          </a:ln>
        </p:spPr>
        <p:txBody>
          <a:bodyPr spcFirstLastPara="1" wrap="square" lIns="68569" tIns="34275" rIns="68569" bIns="34275" anchor="t" anchorCtr="0">
            <a:noAutofit/>
          </a:bodyPr>
          <a:lstStyle/>
          <a:p>
            <a:r>
              <a:rPr lang="en-AU" sz="975" dirty="0">
                <a:solidFill>
                  <a:schemeClr val="dk1"/>
                </a:solidFill>
                <a:latin typeface="Calibri"/>
                <a:ea typeface="Calibri"/>
                <a:cs typeface="Calibri"/>
                <a:sym typeface="Calibri"/>
              </a:rPr>
              <a:t>Protocol to the American Convention on Human Rights to Abolish the Death Penalty (1990)</a:t>
            </a:r>
            <a:endParaRPr sz="975" dirty="0">
              <a:solidFill>
                <a:schemeClr val="dk1"/>
              </a:solidFill>
              <a:latin typeface="Calibri"/>
              <a:ea typeface="Calibri"/>
              <a:cs typeface="Calibri"/>
              <a:sym typeface="Calibri"/>
            </a:endParaRPr>
          </a:p>
        </p:txBody>
      </p:sp>
      <p:sp>
        <p:nvSpPr>
          <p:cNvPr id="127" name="Shape 127"/>
          <p:cNvSpPr txBox="1"/>
          <p:nvPr/>
        </p:nvSpPr>
        <p:spPr>
          <a:xfrm>
            <a:off x="980643" y="2504476"/>
            <a:ext cx="1784628" cy="484748"/>
          </a:xfrm>
          <a:prstGeom prst="rect">
            <a:avLst/>
          </a:prstGeom>
          <a:noFill/>
          <a:ln>
            <a:noFill/>
          </a:ln>
        </p:spPr>
        <p:txBody>
          <a:bodyPr spcFirstLastPara="1" wrap="square" lIns="68569" tIns="34275" rIns="68569" bIns="34275" anchor="t" anchorCtr="0">
            <a:noAutofit/>
          </a:bodyPr>
          <a:lstStyle/>
          <a:p>
            <a:r>
              <a:rPr lang="en-AU" sz="975" dirty="0">
                <a:solidFill>
                  <a:schemeClr val="dk1"/>
                </a:solidFill>
                <a:latin typeface="Calibri"/>
                <a:ea typeface="Calibri"/>
                <a:cs typeface="Calibri"/>
                <a:sym typeface="Calibri"/>
              </a:rPr>
              <a:t>Convention on Forced Disappearance of Persons (1994)</a:t>
            </a:r>
            <a:endParaRPr sz="975" dirty="0">
              <a:solidFill>
                <a:schemeClr val="dk1"/>
              </a:solidFill>
              <a:latin typeface="Calibri"/>
              <a:ea typeface="Calibri"/>
              <a:cs typeface="Calibri"/>
              <a:sym typeface="Calibri"/>
            </a:endParaRPr>
          </a:p>
        </p:txBody>
      </p:sp>
      <p:cxnSp>
        <p:nvCxnSpPr>
          <p:cNvPr id="128" name="Shape 128"/>
          <p:cNvCxnSpPr>
            <a:cxnSpLocks/>
          </p:cNvCxnSpPr>
          <p:nvPr/>
        </p:nvCxnSpPr>
        <p:spPr>
          <a:xfrm flipH="1" flipV="1">
            <a:off x="2951820" y="1546860"/>
            <a:ext cx="589688" cy="169770"/>
          </a:xfrm>
          <a:prstGeom prst="straightConnector1">
            <a:avLst/>
          </a:prstGeom>
          <a:noFill/>
          <a:ln w="9525" cap="flat" cmpd="sng">
            <a:solidFill>
              <a:srgbClr val="C00000"/>
            </a:solidFill>
            <a:prstDash val="solid"/>
            <a:round/>
            <a:headEnd type="none" w="sm" len="sm"/>
            <a:tailEnd type="stealth" w="med" len="med"/>
          </a:ln>
        </p:spPr>
      </p:cxnSp>
      <p:sp>
        <p:nvSpPr>
          <p:cNvPr id="129" name="Shape 129"/>
          <p:cNvSpPr txBox="1"/>
          <p:nvPr/>
        </p:nvSpPr>
        <p:spPr>
          <a:xfrm>
            <a:off x="1170993" y="1248720"/>
            <a:ext cx="2054658" cy="484748"/>
          </a:xfrm>
          <a:prstGeom prst="rect">
            <a:avLst/>
          </a:prstGeom>
          <a:noFill/>
          <a:ln>
            <a:noFill/>
          </a:ln>
        </p:spPr>
        <p:txBody>
          <a:bodyPr spcFirstLastPara="1" wrap="square" lIns="68569" tIns="34275" rIns="68569" bIns="34275" anchor="t" anchorCtr="0">
            <a:noAutofit/>
          </a:bodyPr>
          <a:lstStyle/>
          <a:p>
            <a:r>
              <a:rPr lang="en-AU" sz="975" dirty="0">
                <a:solidFill>
                  <a:schemeClr val="dk1"/>
                </a:solidFill>
                <a:latin typeface="Calibri"/>
                <a:ea typeface="Calibri"/>
                <a:cs typeface="Calibri"/>
                <a:sym typeface="Calibri"/>
              </a:rPr>
              <a:t>Convention on the Elimination of All Forms of Discrimination against Person with Disabilities (1999)</a:t>
            </a:r>
            <a:endParaRPr sz="975" dirty="0">
              <a:solidFill>
                <a:schemeClr val="dk1"/>
              </a:solidFill>
              <a:latin typeface="Calibri"/>
              <a:ea typeface="Calibri"/>
              <a:cs typeface="Calibri"/>
              <a:sym typeface="Calibri"/>
            </a:endParaRPr>
          </a:p>
        </p:txBody>
      </p:sp>
      <p:sp>
        <p:nvSpPr>
          <p:cNvPr id="130" name="Shape 130"/>
          <p:cNvSpPr txBox="1"/>
          <p:nvPr/>
        </p:nvSpPr>
        <p:spPr>
          <a:xfrm>
            <a:off x="6408204" y="2060881"/>
            <a:ext cx="2141436" cy="484748"/>
          </a:xfrm>
          <a:prstGeom prst="rect">
            <a:avLst/>
          </a:prstGeom>
          <a:noFill/>
          <a:ln>
            <a:noFill/>
          </a:ln>
        </p:spPr>
        <p:txBody>
          <a:bodyPr spcFirstLastPara="1" wrap="square" lIns="68569" tIns="34275" rIns="68569" bIns="34275" anchor="t" anchorCtr="0">
            <a:noAutofit/>
          </a:bodyPr>
          <a:lstStyle/>
          <a:p>
            <a:r>
              <a:rPr lang="en-AU" sz="975" dirty="0">
                <a:solidFill>
                  <a:schemeClr val="dk1"/>
                </a:solidFill>
                <a:latin typeface="Calibri"/>
                <a:ea typeface="Calibri"/>
                <a:cs typeface="Calibri"/>
                <a:sym typeface="Calibri"/>
              </a:rPr>
              <a:t>Convention Against All Forms of Discrimination and Intolerance (2013)</a:t>
            </a:r>
            <a:endParaRPr sz="975" dirty="0">
              <a:solidFill>
                <a:schemeClr val="dk1"/>
              </a:solidFill>
              <a:latin typeface="Calibri"/>
              <a:ea typeface="Calibri"/>
              <a:cs typeface="Calibri"/>
              <a:sym typeface="Calibri"/>
            </a:endParaRPr>
          </a:p>
        </p:txBody>
      </p:sp>
      <p:sp>
        <p:nvSpPr>
          <p:cNvPr id="131" name="Shape 131"/>
          <p:cNvSpPr txBox="1"/>
          <p:nvPr/>
        </p:nvSpPr>
        <p:spPr>
          <a:xfrm>
            <a:off x="738618" y="3239536"/>
            <a:ext cx="1763501" cy="400201"/>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r>
              <a:rPr lang="en-AU" sz="1050" dirty="0">
                <a:solidFill>
                  <a:schemeClr val="dk1"/>
                </a:solidFill>
                <a:latin typeface="Calibri"/>
                <a:ea typeface="Calibri"/>
                <a:cs typeface="Calibri"/>
                <a:sym typeface="Calibri"/>
              </a:rPr>
              <a:t>Cases: Friendly Settlement Agreements/Merits Decisions</a:t>
            </a:r>
            <a:endParaRPr sz="1050" dirty="0">
              <a:solidFill>
                <a:schemeClr val="dk1"/>
              </a:solidFill>
              <a:latin typeface="Calibri"/>
              <a:ea typeface="Calibri"/>
              <a:cs typeface="Calibri"/>
              <a:sym typeface="Calibri"/>
            </a:endParaRPr>
          </a:p>
        </p:txBody>
      </p:sp>
      <p:sp>
        <p:nvSpPr>
          <p:cNvPr id="132" name="Shape 132"/>
          <p:cNvSpPr txBox="1"/>
          <p:nvPr/>
        </p:nvSpPr>
        <p:spPr>
          <a:xfrm>
            <a:off x="3748409" y="3674083"/>
            <a:ext cx="567063" cy="230833"/>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r>
              <a:rPr lang="en-AU" sz="1050">
                <a:solidFill>
                  <a:schemeClr val="dk1"/>
                </a:solidFill>
                <a:latin typeface="Calibri"/>
                <a:ea typeface="Calibri"/>
                <a:cs typeface="Calibri"/>
                <a:sym typeface="Calibri"/>
              </a:rPr>
              <a:t>Reports</a:t>
            </a:r>
            <a:endParaRPr sz="1050">
              <a:solidFill>
                <a:schemeClr val="dk1"/>
              </a:solidFill>
              <a:latin typeface="Calibri"/>
              <a:ea typeface="Calibri"/>
              <a:cs typeface="Calibri"/>
              <a:sym typeface="Calibri"/>
            </a:endParaRPr>
          </a:p>
        </p:txBody>
      </p:sp>
      <p:sp>
        <p:nvSpPr>
          <p:cNvPr id="133" name="Shape 133"/>
          <p:cNvSpPr txBox="1"/>
          <p:nvPr/>
        </p:nvSpPr>
        <p:spPr>
          <a:xfrm>
            <a:off x="2843808" y="3972890"/>
            <a:ext cx="950168" cy="392415"/>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050" dirty="0">
                <a:solidFill>
                  <a:schemeClr val="dk1"/>
                </a:solidFill>
                <a:latin typeface="Calibri"/>
                <a:ea typeface="Calibri"/>
                <a:cs typeface="Calibri"/>
                <a:sym typeface="Calibri"/>
              </a:rPr>
              <a:t>Precautionary Measures</a:t>
            </a:r>
            <a:endParaRPr sz="1050" dirty="0">
              <a:solidFill>
                <a:schemeClr val="dk1"/>
              </a:solidFill>
              <a:latin typeface="Calibri"/>
              <a:ea typeface="Calibri"/>
              <a:cs typeface="Calibri"/>
              <a:sym typeface="Calibri"/>
            </a:endParaRPr>
          </a:p>
        </p:txBody>
      </p:sp>
      <p:sp>
        <p:nvSpPr>
          <p:cNvPr id="134" name="Shape 134"/>
          <p:cNvSpPr/>
          <p:nvPr/>
        </p:nvSpPr>
        <p:spPr>
          <a:xfrm rot="10800000" flipH="1">
            <a:off x="4268894" y="3943529"/>
            <a:ext cx="540060" cy="540060"/>
          </a:xfrm>
          <a:prstGeom prst="leftRightUpArrow">
            <a:avLst>
              <a:gd name="adj1" fmla="val 25000"/>
              <a:gd name="adj2" fmla="val 25000"/>
              <a:gd name="adj3" fmla="val 25000"/>
            </a:avLst>
          </a:prstGeom>
          <a:noFill/>
          <a:ln w="19050" cap="flat" cmpd="sng">
            <a:solidFill>
              <a:srgbClr val="C00000"/>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5" name="Shape 135"/>
          <p:cNvSpPr txBox="1"/>
          <p:nvPr/>
        </p:nvSpPr>
        <p:spPr>
          <a:xfrm>
            <a:off x="6516216" y="3239536"/>
            <a:ext cx="989484" cy="216023"/>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r>
              <a:rPr lang="en-AU" sz="1050" dirty="0">
                <a:solidFill>
                  <a:schemeClr val="dk1"/>
                </a:solidFill>
                <a:latin typeface="Calibri"/>
                <a:ea typeface="Calibri"/>
                <a:cs typeface="Calibri"/>
                <a:sym typeface="Calibri"/>
              </a:rPr>
              <a:t>Binding Cases</a:t>
            </a:r>
            <a:endParaRPr sz="1050" dirty="0">
              <a:solidFill>
                <a:schemeClr val="dk1"/>
              </a:solidFill>
              <a:latin typeface="Calibri"/>
              <a:ea typeface="Calibri"/>
              <a:cs typeface="Calibri"/>
              <a:sym typeface="Calibri"/>
            </a:endParaRPr>
          </a:p>
        </p:txBody>
      </p:sp>
      <p:sp>
        <p:nvSpPr>
          <p:cNvPr id="136" name="Shape 136"/>
          <p:cNvSpPr txBox="1"/>
          <p:nvPr/>
        </p:nvSpPr>
        <p:spPr>
          <a:xfrm>
            <a:off x="6192180" y="3654229"/>
            <a:ext cx="764564" cy="392415"/>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050">
                <a:solidFill>
                  <a:schemeClr val="dk1"/>
                </a:solidFill>
                <a:latin typeface="Calibri"/>
                <a:ea typeface="Calibri"/>
                <a:cs typeface="Calibri"/>
                <a:sym typeface="Calibri"/>
              </a:rPr>
              <a:t>Provisional Measures</a:t>
            </a:r>
            <a:endParaRPr sz="1050">
              <a:solidFill>
                <a:schemeClr val="dk1"/>
              </a:solidFill>
              <a:latin typeface="Calibri"/>
              <a:ea typeface="Calibri"/>
              <a:cs typeface="Calibri"/>
              <a:sym typeface="Calibri"/>
            </a:endParaRPr>
          </a:p>
        </p:txBody>
      </p:sp>
      <p:sp>
        <p:nvSpPr>
          <p:cNvPr id="137" name="Shape 137"/>
          <p:cNvSpPr txBox="1"/>
          <p:nvPr/>
        </p:nvSpPr>
        <p:spPr>
          <a:xfrm>
            <a:off x="5064978" y="3701165"/>
            <a:ext cx="803167" cy="392415"/>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050">
                <a:solidFill>
                  <a:schemeClr val="dk1"/>
                </a:solidFill>
                <a:latin typeface="Calibri"/>
                <a:ea typeface="Calibri"/>
                <a:cs typeface="Calibri"/>
                <a:sym typeface="Calibri"/>
              </a:rPr>
              <a:t>Advisory Opinions</a:t>
            </a:r>
            <a:endParaRPr sz="1050">
              <a:solidFill>
                <a:schemeClr val="dk1"/>
              </a:solidFill>
              <a:latin typeface="Calibri"/>
              <a:ea typeface="Calibri"/>
              <a:cs typeface="Calibri"/>
              <a:sym typeface="Calibri"/>
            </a:endParaRPr>
          </a:p>
        </p:txBody>
      </p:sp>
      <p:sp>
        <p:nvSpPr>
          <p:cNvPr id="138" name="Shape 138"/>
          <p:cNvSpPr/>
          <p:nvPr/>
        </p:nvSpPr>
        <p:spPr>
          <a:xfrm>
            <a:off x="236019" y="165005"/>
            <a:ext cx="1962303" cy="900407"/>
          </a:xfrm>
          <a:prstGeom prst="roundRect">
            <a:avLst>
              <a:gd name="adj" fmla="val 16667"/>
            </a:avLst>
          </a:prstGeom>
          <a:solidFill>
            <a:srgbClr val="C00000"/>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39" name="Shape 139"/>
          <p:cNvSpPr txBox="1"/>
          <p:nvPr/>
        </p:nvSpPr>
        <p:spPr>
          <a:xfrm>
            <a:off x="292464" y="237297"/>
            <a:ext cx="1849411" cy="850980"/>
          </a:xfrm>
          <a:prstGeom prst="rect">
            <a:avLst/>
          </a:prstGeom>
          <a:noFill/>
          <a:ln>
            <a:noFill/>
          </a:ln>
        </p:spPr>
        <p:txBody>
          <a:bodyPr spcFirstLastPara="1" wrap="square" lIns="68569" tIns="34275" rIns="68569" bIns="34275" anchor="t" anchorCtr="0">
            <a:noAutofit/>
          </a:bodyPr>
          <a:lstStyle/>
          <a:p>
            <a:pPr algn="ctr"/>
            <a:r>
              <a:rPr lang="en-AU" sz="1600" b="1" dirty="0">
                <a:solidFill>
                  <a:schemeClr val="lt1"/>
                </a:solidFill>
                <a:latin typeface="Calibri"/>
                <a:ea typeface="Calibri"/>
                <a:cs typeface="Calibri"/>
                <a:sym typeface="Calibri"/>
              </a:rPr>
              <a:t>The Inter-American System</a:t>
            </a:r>
            <a:br>
              <a:rPr lang="en-AU" sz="1600" b="1" dirty="0">
                <a:solidFill>
                  <a:schemeClr val="lt1"/>
                </a:solidFill>
                <a:latin typeface="Calibri"/>
                <a:ea typeface="Calibri"/>
                <a:cs typeface="Calibri"/>
                <a:sym typeface="Calibri"/>
              </a:rPr>
            </a:br>
            <a:r>
              <a:rPr lang="en-AU" sz="1600" b="1" dirty="0">
                <a:solidFill>
                  <a:schemeClr val="lt1"/>
                </a:solidFill>
                <a:latin typeface="Calibri"/>
                <a:ea typeface="Calibri"/>
                <a:cs typeface="Calibri"/>
                <a:sym typeface="Calibri"/>
              </a:rPr>
              <a:t> of Human Rights</a:t>
            </a:r>
            <a:endParaRPr sz="1600" b="1" dirty="0">
              <a:solidFill>
                <a:schemeClr val="lt1"/>
              </a:solidFill>
              <a:latin typeface="Calibri"/>
              <a:ea typeface="Calibri"/>
              <a:cs typeface="Calibri"/>
              <a:sym typeface="Calibri"/>
            </a:endParaRPr>
          </a:p>
        </p:txBody>
      </p:sp>
      <p:cxnSp>
        <p:nvCxnSpPr>
          <p:cNvPr id="140" name="Shape 140"/>
          <p:cNvCxnSpPr/>
          <p:nvPr/>
        </p:nvCxnSpPr>
        <p:spPr>
          <a:xfrm flipH="1">
            <a:off x="2465766" y="3360427"/>
            <a:ext cx="486054" cy="399455"/>
          </a:xfrm>
          <a:prstGeom prst="straightConnector1">
            <a:avLst/>
          </a:prstGeom>
          <a:noFill/>
          <a:ln w="9525" cap="flat" cmpd="sng">
            <a:solidFill>
              <a:srgbClr val="C00000"/>
            </a:solidFill>
            <a:prstDash val="solid"/>
            <a:round/>
            <a:headEnd type="none" w="sm" len="sm"/>
            <a:tailEnd type="stealth" w="med" len="med"/>
          </a:ln>
        </p:spPr>
      </p:cxnSp>
      <p:sp>
        <p:nvSpPr>
          <p:cNvPr id="141" name="Shape 141"/>
          <p:cNvSpPr txBox="1"/>
          <p:nvPr/>
        </p:nvSpPr>
        <p:spPr>
          <a:xfrm>
            <a:off x="1477626" y="3820629"/>
            <a:ext cx="950168" cy="392415"/>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050" dirty="0">
                <a:solidFill>
                  <a:schemeClr val="dk1"/>
                </a:solidFill>
                <a:latin typeface="Calibri"/>
                <a:ea typeface="Calibri"/>
                <a:cs typeface="Calibri"/>
                <a:sym typeface="Calibri"/>
              </a:rPr>
              <a:t>Hearings and On-site Visits</a:t>
            </a:r>
            <a:endParaRPr sz="1050" dirty="0">
              <a:solidFill>
                <a:schemeClr val="dk1"/>
              </a:solidFill>
              <a:latin typeface="Calibri"/>
              <a:ea typeface="Calibri"/>
              <a:cs typeface="Calibri"/>
              <a:sym typeface="Calibri"/>
            </a:endParaRPr>
          </a:p>
        </p:txBody>
      </p:sp>
      <p:sp>
        <p:nvSpPr>
          <p:cNvPr id="2" name="Right Arrow 1">
            <a:extLst>
              <a:ext uri="{FF2B5EF4-FFF2-40B4-BE49-F238E27FC236}">
                <a16:creationId xmlns:a16="http://schemas.microsoft.com/office/drawing/2014/main" id="{A8650188-721D-9C4A-90A9-A494F191F58A}"/>
              </a:ext>
            </a:extLst>
          </p:cNvPr>
          <p:cNvSpPr/>
          <p:nvPr/>
        </p:nvSpPr>
        <p:spPr>
          <a:xfrm>
            <a:off x="4310718" y="2892591"/>
            <a:ext cx="436323" cy="322522"/>
          </a:xfrm>
          <a:prstGeom prst="rightArrow">
            <a:avLst>
              <a:gd name="adj1" fmla="val 45275"/>
              <a:gd name="adj2" fmla="val 50000"/>
            </a:avLst>
          </a:prstGeom>
          <a:noFill/>
          <a:ln>
            <a:gradFill flip="none" rotWithShape="1">
              <a:gsLst>
                <a:gs pos="83984">
                  <a:srgbClr val="FD2F17"/>
                </a:gs>
                <a:gs pos="100000">
                  <a:srgbClr val="FF0000"/>
                </a:gs>
                <a:gs pos="48000">
                  <a:schemeClr val="accent6">
                    <a:lumMod val="97000"/>
                    <a:lumOff val="3000"/>
                  </a:schemeClr>
                </a:gs>
                <a:gs pos="100000">
                  <a:schemeClr val="accent6">
                    <a:lumMod val="60000"/>
                    <a:lumOff val="40000"/>
                  </a:schemeClr>
                </a:gs>
              </a:gsLst>
              <a:lin ang="16200000" scaled="1"/>
              <a:tileRect/>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5EC500DC-304A-284D-9B5A-383792AFC78D}"/>
              </a:ext>
            </a:extLst>
          </p:cNvPr>
          <p:cNvSpPr/>
          <p:nvPr/>
        </p:nvSpPr>
        <p:spPr>
          <a:xfrm>
            <a:off x="6228825" y="522956"/>
            <a:ext cx="2553750" cy="542456"/>
          </a:xfrm>
          <a:prstGeom prst="rect">
            <a:avLst/>
          </a:prstGeom>
        </p:spPr>
        <p:txBody>
          <a:bodyPr wrap="square">
            <a:spAutoFit/>
          </a:bodyPr>
          <a:lstStyle/>
          <a:p>
            <a:r>
              <a:rPr lang="en-AU" sz="975" dirty="0">
                <a:solidFill>
                  <a:schemeClr val="dk1"/>
                </a:solidFill>
                <a:latin typeface="Calibri" panose="020F0502020204030204" pitchFamily="34" charset="0"/>
                <a:ea typeface="Calibri"/>
                <a:cs typeface="Calibri" panose="020F0502020204030204" pitchFamily="34" charset="0"/>
                <a:sym typeface="Calibri"/>
              </a:rPr>
              <a:t>Convention on the Prevention, Punishment &amp; Eradication of Violence Against Women (Convention of </a:t>
            </a:r>
            <a:r>
              <a:rPr lang="en-AU" sz="975" dirty="0" err="1">
                <a:solidFill>
                  <a:schemeClr val="dk1"/>
                </a:solidFill>
                <a:latin typeface="Calibri" panose="020F0502020204030204" pitchFamily="34" charset="0"/>
                <a:ea typeface="Calibri"/>
                <a:cs typeface="Calibri" panose="020F0502020204030204" pitchFamily="34" charset="0"/>
                <a:sym typeface="Calibri"/>
              </a:rPr>
              <a:t>Belém</a:t>
            </a:r>
            <a:r>
              <a:rPr lang="en-AU" sz="975" dirty="0">
                <a:solidFill>
                  <a:schemeClr val="dk1"/>
                </a:solidFill>
                <a:latin typeface="Calibri" panose="020F0502020204030204" pitchFamily="34" charset="0"/>
                <a:ea typeface="Calibri"/>
                <a:cs typeface="Calibri" panose="020F0502020204030204" pitchFamily="34" charset="0"/>
                <a:sym typeface="Calibri"/>
              </a:rPr>
              <a:t> do </a:t>
            </a:r>
            <a:r>
              <a:rPr lang="en-AU" sz="975" dirty="0" err="1">
                <a:solidFill>
                  <a:schemeClr val="dk1"/>
                </a:solidFill>
                <a:latin typeface="Calibri" panose="020F0502020204030204" pitchFamily="34" charset="0"/>
                <a:ea typeface="Calibri"/>
                <a:cs typeface="Calibri" panose="020F0502020204030204" pitchFamily="34" charset="0"/>
                <a:sym typeface="Calibri"/>
              </a:rPr>
              <a:t>Pará</a:t>
            </a:r>
            <a:r>
              <a:rPr lang="en-AU" sz="975" dirty="0">
                <a:solidFill>
                  <a:schemeClr val="dk1"/>
                </a:solidFill>
                <a:latin typeface="Calibri" panose="020F0502020204030204" pitchFamily="34" charset="0"/>
                <a:ea typeface="Calibri"/>
                <a:cs typeface="Calibri" panose="020F0502020204030204" pitchFamily="34" charset="0"/>
                <a:sym typeface="Calibri"/>
              </a:rPr>
              <a:t>)  (1994)</a:t>
            </a:r>
            <a:endParaRPr lang="en-AU" sz="975" dirty="0">
              <a:latin typeface="Calibri" panose="020F0502020204030204" pitchFamily="34" charset="0"/>
              <a:cs typeface="Calibri" panose="020F0502020204030204" pitchFamily="34" charset="0"/>
            </a:endParaRPr>
          </a:p>
        </p:txBody>
      </p:sp>
      <p:sp>
        <p:nvSpPr>
          <p:cNvPr id="53" name="Shape 141">
            <a:extLst>
              <a:ext uri="{FF2B5EF4-FFF2-40B4-BE49-F238E27FC236}">
                <a16:creationId xmlns:a16="http://schemas.microsoft.com/office/drawing/2014/main" id="{409F5382-736E-624E-8E2C-C99DD1283E6C}"/>
              </a:ext>
            </a:extLst>
          </p:cNvPr>
          <p:cNvSpPr txBox="1"/>
          <p:nvPr/>
        </p:nvSpPr>
        <p:spPr>
          <a:xfrm>
            <a:off x="1477626" y="4447716"/>
            <a:ext cx="1144979" cy="404263"/>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lgn="ctr"/>
            <a:r>
              <a:rPr lang="en-AU" sz="1050" dirty="0">
                <a:solidFill>
                  <a:schemeClr val="dk1"/>
                </a:solidFill>
                <a:latin typeface="Calibri"/>
                <a:ea typeface="Calibri"/>
                <a:cs typeface="Calibri"/>
                <a:sym typeface="Calibri"/>
              </a:rPr>
              <a:t>Special Rapporteurs (10)</a:t>
            </a:r>
            <a:endParaRPr sz="1050" dirty="0">
              <a:solidFill>
                <a:schemeClr val="dk1"/>
              </a:solidFill>
              <a:latin typeface="Calibri"/>
              <a:ea typeface="Calibri"/>
              <a:cs typeface="Calibri"/>
              <a:sym typeface="Calibri"/>
            </a:endParaRPr>
          </a:p>
        </p:txBody>
      </p:sp>
      <p:cxnSp>
        <p:nvCxnSpPr>
          <p:cNvPr id="54" name="Shape 120">
            <a:extLst>
              <a:ext uri="{FF2B5EF4-FFF2-40B4-BE49-F238E27FC236}">
                <a16:creationId xmlns:a16="http://schemas.microsoft.com/office/drawing/2014/main" id="{2187239E-DF15-324A-900C-A659DABA752D}"/>
              </a:ext>
            </a:extLst>
          </p:cNvPr>
          <p:cNvCxnSpPr>
            <a:cxnSpLocks/>
          </p:cNvCxnSpPr>
          <p:nvPr/>
        </p:nvCxnSpPr>
        <p:spPr>
          <a:xfrm>
            <a:off x="7380313" y="3523796"/>
            <a:ext cx="153217" cy="231881"/>
          </a:xfrm>
          <a:prstGeom prst="straightConnector1">
            <a:avLst/>
          </a:prstGeom>
          <a:noFill/>
          <a:ln w="9525" cap="flat" cmpd="sng">
            <a:solidFill>
              <a:srgbClr val="C00000"/>
            </a:solidFill>
            <a:prstDash val="solid"/>
            <a:round/>
            <a:headEnd type="none" w="sm" len="sm"/>
            <a:tailEnd type="stealth" w="med" len="med"/>
          </a:ln>
        </p:spPr>
      </p:cxnSp>
      <p:sp>
        <p:nvSpPr>
          <p:cNvPr id="57" name="Shape 135">
            <a:extLst>
              <a:ext uri="{FF2B5EF4-FFF2-40B4-BE49-F238E27FC236}">
                <a16:creationId xmlns:a16="http://schemas.microsoft.com/office/drawing/2014/main" id="{DD6DB371-F1F6-0A4D-A2BF-E3CBF1CB27E5}"/>
              </a:ext>
            </a:extLst>
          </p:cNvPr>
          <p:cNvSpPr txBox="1"/>
          <p:nvPr/>
        </p:nvSpPr>
        <p:spPr>
          <a:xfrm>
            <a:off x="7618182" y="3686152"/>
            <a:ext cx="1077619" cy="437528"/>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r>
              <a:rPr lang="en-AU" sz="1050" dirty="0">
                <a:solidFill>
                  <a:schemeClr val="dk1"/>
                </a:solidFill>
                <a:latin typeface="Calibri"/>
                <a:ea typeface="Calibri"/>
                <a:cs typeface="Calibri"/>
                <a:sym typeface="Calibri"/>
              </a:rPr>
              <a:t>Compliance-Monitoring</a:t>
            </a:r>
            <a:endParaRPr sz="1050" dirty="0">
              <a:solidFill>
                <a:schemeClr val="dk1"/>
              </a:solidFill>
              <a:latin typeface="Calibri"/>
              <a:ea typeface="Calibri"/>
              <a:cs typeface="Calibri"/>
              <a:sym typeface="Calibri"/>
            </a:endParaRPr>
          </a:p>
        </p:txBody>
      </p:sp>
      <p:sp>
        <p:nvSpPr>
          <p:cNvPr id="56" name="Shape 141">
            <a:extLst>
              <a:ext uri="{FF2B5EF4-FFF2-40B4-BE49-F238E27FC236}">
                <a16:creationId xmlns:a16="http://schemas.microsoft.com/office/drawing/2014/main" id="{C96EFC3B-66A9-FE44-9CD2-72A3EC8248B4}"/>
              </a:ext>
            </a:extLst>
          </p:cNvPr>
          <p:cNvSpPr txBox="1"/>
          <p:nvPr/>
        </p:nvSpPr>
        <p:spPr>
          <a:xfrm>
            <a:off x="121468" y="4382144"/>
            <a:ext cx="1296338" cy="627672"/>
          </a:xfrm>
          <a:prstGeom prst="rect">
            <a:avLst/>
          </a:prstGeom>
          <a:noFill/>
          <a:ln w="12700" cap="flat" cmpd="sng">
            <a:noFill/>
            <a:prstDash val="solid"/>
            <a:round/>
            <a:headEnd type="none" w="sm" len="sm"/>
            <a:tailEnd type="none" w="sm" len="sm"/>
          </a:ln>
        </p:spPr>
        <p:txBody>
          <a:bodyPr spcFirstLastPara="1" wrap="square" lIns="68569" tIns="34275" rIns="68569" bIns="34275" anchor="t" anchorCtr="0">
            <a:noAutofit/>
          </a:bodyPr>
          <a:lstStyle/>
          <a:p>
            <a:pPr algn="ctr"/>
            <a:endParaRPr sz="10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658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C94E5-697C-3049-98E2-EC9CB089D2B1}"/>
              </a:ext>
            </a:extLst>
          </p:cNvPr>
          <p:cNvSpPr>
            <a:spLocks noGrp="1"/>
          </p:cNvSpPr>
          <p:nvPr>
            <p:ph type="title"/>
          </p:nvPr>
        </p:nvSpPr>
        <p:spPr/>
        <p:txBody>
          <a:bodyPr/>
          <a:lstStyle/>
          <a:p>
            <a:r>
              <a:rPr lang="en-US" dirty="0">
                <a:solidFill>
                  <a:srgbClr val="C00000"/>
                </a:solidFill>
              </a:rPr>
              <a:t>Inter-American Commission Cases</a:t>
            </a:r>
          </a:p>
        </p:txBody>
      </p:sp>
      <p:sp>
        <p:nvSpPr>
          <p:cNvPr id="6" name="TextBox 5">
            <a:extLst>
              <a:ext uri="{FF2B5EF4-FFF2-40B4-BE49-F238E27FC236}">
                <a16:creationId xmlns:a16="http://schemas.microsoft.com/office/drawing/2014/main" id="{35371458-ADE0-DE4C-97D4-022BF6B7A4E6}"/>
              </a:ext>
            </a:extLst>
          </p:cNvPr>
          <p:cNvSpPr txBox="1"/>
          <p:nvPr/>
        </p:nvSpPr>
        <p:spPr>
          <a:xfrm>
            <a:off x="3037373" y="3039586"/>
            <a:ext cx="2517484" cy="1446550"/>
          </a:xfrm>
          <a:prstGeom prst="rect">
            <a:avLst/>
          </a:prstGeom>
          <a:noFill/>
        </p:spPr>
        <p:txBody>
          <a:bodyPr wrap="none" rtlCol="0">
            <a:spAutoFit/>
          </a:bodyPr>
          <a:lstStyle/>
          <a:p>
            <a:r>
              <a:rPr lang="en-US" sz="2200" b="1" i="1" dirty="0">
                <a:solidFill>
                  <a:srgbClr val="C00000"/>
                </a:solidFill>
              </a:rPr>
              <a:t>Upcoming Cases?</a:t>
            </a:r>
            <a:endParaRPr lang="en-US" sz="2200" b="1" dirty="0">
              <a:solidFill>
                <a:srgbClr val="C00000"/>
              </a:solidFill>
            </a:endParaRPr>
          </a:p>
          <a:p>
            <a:r>
              <a:rPr lang="en-US" sz="2200" i="1" dirty="0"/>
              <a:t> AN v. Costa Rica </a:t>
            </a:r>
            <a:br>
              <a:rPr lang="en-US" sz="2200" i="1" dirty="0"/>
            </a:br>
            <a:r>
              <a:rPr lang="en-US" sz="2200" i="1" dirty="0"/>
              <a:t> Aurora v. Costa Rica</a:t>
            </a:r>
            <a:br>
              <a:rPr lang="en-US" sz="2200" i="1" dirty="0"/>
            </a:br>
            <a:r>
              <a:rPr lang="en-US" sz="2200" i="1" dirty="0"/>
              <a:t> B v. El Salvador</a:t>
            </a:r>
          </a:p>
        </p:txBody>
      </p:sp>
      <p:sp>
        <p:nvSpPr>
          <p:cNvPr id="7" name="TextBox 6">
            <a:extLst>
              <a:ext uri="{FF2B5EF4-FFF2-40B4-BE49-F238E27FC236}">
                <a16:creationId xmlns:a16="http://schemas.microsoft.com/office/drawing/2014/main" id="{6705ECA2-9EF2-BE4E-A517-BC92147E16EA}"/>
              </a:ext>
            </a:extLst>
          </p:cNvPr>
          <p:cNvSpPr txBox="1"/>
          <p:nvPr/>
        </p:nvSpPr>
        <p:spPr>
          <a:xfrm>
            <a:off x="586273" y="1181295"/>
            <a:ext cx="6450292" cy="1723549"/>
          </a:xfrm>
          <a:prstGeom prst="rect">
            <a:avLst/>
          </a:prstGeom>
          <a:noFill/>
        </p:spPr>
        <p:txBody>
          <a:bodyPr wrap="none" rtlCol="0">
            <a:spAutoFit/>
          </a:bodyPr>
          <a:lstStyle/>
          <a:p>
            <a:r>
              <a:rPr lang="en-US" sz="2200" b="1" i="1" dirty="0">
                <a:solidFill>
                  <a:srgbClr val="C00000"/>
                </a:solidFill>
              </a:rPr>
              <a:t>Inter-American Commission Cases</a:t>
            </a:r>
          </a:p>
          <a:p>
            <a:pPr marL="285750" indent="-285750">
              <a:buFont typeface="Arial" panose="020B0604020202020204" pitchFamily="34" charset="0"/>
              <a:buChar char="•"/>
            </a:pPr>
            <a:r>
              <a:rPr lang="en-US" sz="2200" i="1" dirty="0"/>
              <a:t>María </a:t>
            </a:r>
            <a:r>
              <a:rPr lang="en-US" sz="2200" i="1" dirty="0" err="1"/>
              <a:t>Mamerita</a:t>
            </a:r>
            <a:r>
              <a:rPr lang="en-US" sz="2200" i="1" dirty="0"/>
              <a:t> </a:t>
            </a:r>
            <a:r>
              <a:rPr lang="en-US" sz="2200" i="1" dirty="0" err="1"/>
              <a:t>Mestanza</a:t>
            </a:r>
            <a:r>
              <a:rPr lang="en-US" sz="2200" i="1" dirty="0"/>
              <a:t> Chávez v. Peru </a:t>
            </a:r>
            <a:r>
              <a:rPr lang="en-US" sz="2200" dirty="0"/>
              <a:t>(2003)</a:t>
            </a:r>
          </a:p>
          <a:p>
            <a:pPr marL="285750" indent="-285750">
              <a:buFont typeface="Arial" panose="020B0604020202020204" pitchFamily="34" charset="0"/>
              <a:buChar char="•"/>
            </a:pPr>
            <a:r>
              <a:rPr lang="en-US" sz="2200" i="1" dirty="0"/>
              <a:t>Paulina del Carmen Jacinto Ramírez v. Mexico </a:t>
            </a:r>
            <a:r>
              <a:rPr lang="en-US" sz="2200" dirty="0"/>
              <a:t>(2007)</a:t>
            </a:r>
          </a:p>
          <a:p>
            <a:pPr marL="285750" indent="-285750">
              <a:buFont typeface="Arial" panose="020B0604020202020204" pitchFamily="34" charset="0"/>
              <a:buChar char="•"/>
            </a:pPr>
            <a:r>
              <a:rPr lang="en-US" sz="2200" i="1" dirty="0"/>
              <a:t>FS v. Chile (hearing 2017; awaiting decision)</a:t>
            </a:r>
            <a:endParaRPr lang="en-US" sz="2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3563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3C727-E8BB-D448-8F17-2F544138E118}"/>
              </a:ext>
            </a:extLst>
          </p:cNvPr>
          <p:cNvSpPr>
            <a:spLocks noGrp="1"/>
          </p:cNvSpPr>
          <p:nvPr>
            <p:ph idx="1"/>
          </p:nvPr>
        </p:nvSpPr>
        <p:spPr>
          <a:xfrm>
            <a:off x="408481" y="1619340"/>
            <a:ext cx="4781891" cy="1179113"/>
          </a:xfrm>
        </p:spPr>
        <p:txBody>
          <a:bodyPr>
            <a:normAutofit/>
          </a:bodyPr>
          <a:lstStyle/>
          <a:p>
            <a:r>
              <a:rPr lang="en-US" sz="1800" b="1" i="1" dirty="0" err="1">
                <a:solidFill>
                  <a:srgbClr val="C00000"/>
                </a:solidFill>
              </a:rPr>
              <a:t>Artavia</a:t>
            </a:r>
            <a:r>
              <a:rPr lang="en-US" sz="1800" b="1" i="1" dirty="0">
                <a:solidFill>
                  <a:srgbClr val="C00000"/>
                </a:solidFill>
              </a:rPr>
              <a:t> Murillo et al. v. Costa Rica (2012)</a:t>
            </a:r>
          </a:p>
          <a:p>
            <a:r>
              <a:rPr lang="en-US" sz="1800" i="1" dirty="0"/>
              <a:t>   Costa Rica’s in vitro fertilization (IVF) ban</a:t>
            </a:r>
          </a:p>
          <a:p>
            <a:endParaRPr lang="en-US" sz="1600" i="1" dirty="0"/>
          </a:p>
          <a:p>
            <a:pPr marL="182563" indent="-182563">
              <a:buFont typeface="Arial" panose="020B0604020202020204" pitchFamily="34" charset="0"/>
              <a:buChar char="•"/>
            </a:pPr>
            <a:endParaRPr lang="en-US" sz="1600" i="1" dirty="0"/>
          </a:p>
        </p:txBody>
      </p:sp>
      <p:sp>
        <p:nvSpPr>
          <p:cNvPr id="4" name="Title 3">
            <a:extLst>
              <a:ext uri="{FF2B5EF4-FFF2-40B4-BE49-F238E27FC236}">
                <a16:creationId xmlns:a16="http://schemas.microsoft.com/office/drawing/2014/main" id="{786BDE33-3248-0441-B867-73C0D0927730}"/>
              </a:ext>
            </a:extLst>
          </p:cNvPr>
          <p:cNvSpPr>
            <a:spLocks noGrp="1"/>
          </p:cNvSpPr>
          <p:nvPr>
            <p:ph type="title"/>
          </p:nvPr>
        </p:nvSpPr>
        <p:spPr>
          <a:xfrm>
            <a:off x="294173" y="352832"/>
            <a:ext cx="8473590" cy="846386"/>
          </a:xfrm>
        </p:spPr>
        <p:txBody>
          <a:bodyPr/>
          <a:lstStyle/>
          <a:p>
            <a:r>
              <a:rPr lang="en-US" dirty="0">
                <a:solidFill>
                  <a:srgbClr val="C00000"/>
                </a:solidFill>
              </a:rPr>
              <a:t>Inter-American Court Case Studies: </a:t>
            </a:r>
            <a:br>
              <a:rPr lang="en-US" dirty="0">
                <a:solidFill>
                  <a:srgbClr val="C00000"/>
                </a:solidFill>
              </a:rPr>
            </a:br>
            <a:r>
              <a:rPr lang="en-US" sz="2500" i="1" dirty="0">
                <a:solidFill>
                  <a:srgbClr val="C00000"/>
                </a:solidFill>
              </a:rPr>
              <a:t>Different Litigation Approaches – Different Outcomes</a:t>
            </a:r>
          </a:p>
        </p:txBody>
      </p:sp>
      <p:sp>
        <p:nvSpPr>
          <p:cNvPr id="5" name="Content Placeholder 1">
            <a:extLst>
              <a:ext uri="{FF2B5EF4-FFF2-40B4-BE49-F238E27FC236}">
                <a16:creationId xmlns:a16="http://schemas.microsoft.com/office/drawing/2014/main" id="{5113552C-182E-0B4D-936F-5F1FCBBFB0FC}"/>
              </a:ext>
            </a:extLst>
          </p:cNvPr>
          <p:cNvSpPr txBox="1">
            <a:spLocks/>
          </p:cNvSpPr>
          <p:nvPr/>
        </p:nvSpPr>
        <p:spPr bwMode="auto">
          <a:xfrm>
            <a:off x="2031916" y="2702733"/>
            <a:ext cx="2928740" cy="136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lgn="l" defTabSz="914400" rtl="0" eaLnBrk="1" latinLnBrk="0" hangingPunct="1">
              <a:spcBef>
                <a:spcPct val="20000"/>
              </a:spcBef>
              <a:buFont typeface="Wingdings" panose="05000000000000000000" pitchFamily="2" charset="2"/>
              <a:buNone/>
              <a:defRPr sz="1380" kern="120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lgn="l" defTabSz="914400" rtl="0" eaLnBrk="1" latinLnBrk="0" hangingPunct="1">
              <a:spcBef>
                <a:spcPct val="20000"/>
              </a:spcBef>
              <a:buSzPct val="90000"/>
              <a:buFont typeface="Wingdings" panose="05000000000000000000" pitchFamily="2" charset="2"/>
              <a:buChar char="§"/>
              <a:defRPr sz="1500" kern="1200">
                <a:solidFill>
                  <a:srgbClr val="595959"/>
                </a:solidFill>
                <a:latin typeface="+mn-lt"/>
                <a:ea typeface="Open Sans" panose="020B0606030504020204" pitchFamily="34" charset="0"/>
                <a:cs typeface="Open Sans" panose="020B0606030504020204" pitchFamily="34" charset="0"/>
              </a:defRPr>
            </a:lvl2pPr>
            <a:lvl3pPr marL="1257269" indent="-342891" algn="l" defTabSz="914400" rtl="0" eaLnBrk="1" latinLnBrk="0" hangingPunct="1">
              <a:spcBef>
                <a:spcPct val="20000"/>
              </a:spcBef>
              <a:buSzPct val="80000"/>
              <a:buFont typeface="Wingdings" panose="05000000000000000000" pitchFamily="2" charset="2"/>
              <a:buChar char="§"/>
              <a:defRPr sz="1500" kern="1200">
                <a:solidFill>
                  <a:srgbClr val="595959"/>
                </a:solidFill>
                <a:latin typeface="+mn-lt"/>
                <a:ea typeface="Open Sans" panose="020B0606030504020204" pitchFamily="34" charset="0"/>
                <a:cs typeface="Open Sans" panose="020B0606030504020204" pitchFamily="34" charset="0"/>
              </a:defRPr>
            </a:lvl3pPr>
            <a:lvl4pPr marL="1714457" indent="-342891" algn="l" defTabSz="914400" rtl="0" eaLnBrk="1" latinLnBrk="0" hangingPunct="1">
              <a:spcBef>
                <a:spcPct val="20000"/>
              </a:spcBef>
              <a:buSzPct val="70000"/>
              <a:buFont typeface="Wingdings" panose="05000000000000000000" pitchFamily="2" charset="2"/>
              <a:buChar char="§"/>
              <a:defRPr sz="1500" kern="1200">
                <a:solidFill>
                  <a:srgbClr val="595959"/>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i="1" dirty="0">
                <a:solidFill>
                  <a:srgbClr val="C00000"/>
                </a:solidFill>
              </a:rPr>
              <a:t>IV v. Bolivia (2016)</a:t>
            </a:r>
          </a:p>
          <a:p>
            <a:r>
              <a:rPr lang="en-US" sz="1800" i="1" dirty="0"/>
              <a:t> Involuntary sterilization of   </a:t>
            </a:r>
            <a:br>
              <a:rPr lang="en-US" sz="1800" i="1" dirty="0"/>
            </a:br>
            <a:r>
              <a:rPr lang="en-US" sz="1800" i="1" dirty="0"/>
              <a:t> a poor refugee woman</a:t>
            </a:r>
          </a:p>
          <a:p>
            <a:endParaRPr lang="en-US" sz="1600" i="1" dirty="0"/>
          </a:p>
          <a:p>
            <a:pPr marL="182563" indent="-182563">
              <a:buFont typeface="Arial" panose="020B0604020202020204" pitchFamily="34" charset="0"/>
              <a:buChar char="•"/>
            </a:pPr>
            <a:endParaRPr lang="en-US" sz="1600" i="1" dirty="0"/>
          </a:p>
        </p:txBody>
      </p:sp>
      <p:pic>
        <p:nvPicPr>
          <p:cNvPr id="7" name="Picture 6">
            <a:extLst>
              <a:ext uri="{FF2B5EF4-FFF2-40B4-BE49-F238E27FC236}">
                <a16:creationId xmlns:a16="http://schemas.microsoft.com/office/drawing/2014/main" id="{17DA5C0A-ABEC-1A41-9295-4B0382646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088" y="1759040"/>
            <a:ext cx="2878960" cy="1935212"/>
          </a:xfrm>
          <a:prstGeom prst="rect">
            <a:avLst/>
          </a:prstGeom>
          <a:effectLst>
            <a:outerShdw dist="63500" dir="13500000" algn="br" rotWithShape="0">
              <a:srgbClr val="C00000">
                <a:alpha val="40000"/>
              </a:srgbClr>
            </a:outerShdw>
          </a:effectLst>
        </p:spPr>
      </p:pic>
    </p:spTree>
    <p:extLst>
      <p:ext uri="{BB962C8B-B14F-4D97-AF65-F5344CB8AC3E}">
        <p14:creationId xmlns:p14="http://schemas.microsoft.com/office/powerpoint/2010/main" val="426364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2E195-C19C-E849-AD2A-DDE3BB2E9FBF}"/>
              </a:ext>
            </a:extLst>
          </p:cNvPr>
          <p:cNvSpPr>
            <a:spLocks noGrp="1"/>
          </p:cNvSpPr>
          <p:nvPr>
            <p:ph type="title"/>
          </p:nvPr>
        </p:nvSpPr>
        <p:spPr>
          <a:xfrm>
            <a:off x="255543" y="282186"/>
            <a:ext cx="8473590" cy="461665"/>
          </a:xfrm>
        </p:spPr>
        <p:txBody>
          <a:bodyPr/>
          <a:lstStyle/>
          <a:p>
            <a:r>
              <a:rPr lang="en-US" dirty="0">
                <a:solidFill>
                  <a:srgbClr val="C00000"/>
                </a:solidFill>
              </a:rPr>
              <a:t>Case Study: </a:t>
            </a:r>
            <a:r>
              <a:rPr lang="en-US" i="1" dirty="0" err="1">
                <a:solidFill>
                  <a:srgbClr val="C00000"/>
                </a:solidFill>
              </a:rPr>
              <a:t>Artavia</a:t>
            </a:r>
            <a:r>
              <a:rPr lang="en-US" i="1" dirty="0">
                <a:solidFill>
                  <a:srgbClr val="C00000"/>
                </a:solidFill>
              </a:rPr>
              <a:t> Murillo et al v. Costa Rica</a:t>
            </a:r>
          </a:p>
        </p:txBody>
      </p:sp>
      <p:sp>
        <p:nvSpPr>
          <p:cNvPr id="3" name="TextBox 2">
            <a:extLst>
              <a:ext uri="{FF2B5EF4-FFF2-40B4-BE49-F238E27FC236}">
                <a16:creationId xmlns:a16="http://schemas.microsoft.com/office/drawing/2014/main" id="{A8429A0D-19F4-5B48-8A57-F3F16BF2BFB1}"/>
              </a:ext>
            </a:extLst>
          </p:cNvPr>
          <p:cNvSpPr txBox="1"/>
          <p:nvPr/>
        </p:nvSpPr>
        <p:spPr>
          <a:xfrm>
            <a:off x="255543" y="962343"/>
            <a:ext cx="8676207" cy="3139321"/>
          </a:xfrm>
          <a:prstGeom prst="rect">
            <a:avLst/>
          </a:prstGeom>
          <a:noFill/>
        </p:spPr>
        <p:txBody>
          <a:bodyPr wrap="square" rtlCol="0">
            <a:spAutoFit/>
          </a:bodyPr>
          <a:lstStyle/>
          <a:p>
            <a:pPr marL="193675" indent="-193675">
              <a:buFont typeface="Arial" panose="020B0604020202020204" pitchFamily="34" charset="0"/>
              <a:buChar char="•"/>
            </a:pPr>
            <a:r>
              <a:rPr lang="en-US" dirty="0">
                <a:solidFill>
                  <a:schemeClr val="tx1">
                    <a:lumMod val="85000"/>
                    <a:lumOff val="15000"/>
                  </a:schemeClr>
                </a:solidFill>
              </a:rPr>
              <a:t>Rights: privacy and private life, non-discrimination, integrity, </a:t>
            </a:r>
            <a:br>
              <a:rPr lang="en-US" dirty="0">
                <a:solidFill>
                  <a:schemeClr val="tx1">
                    <a:lumMod val="85000"/>
                    <a:lumOff val="15000"/>
                  </a:schemeClr>
                </a:solidFill>
              </a:rPr>
            </a:br>
            <a:r>
              <a:rPr lang="en-US" dirty="0">
                <a:solidFill>
                  <a:schemeClr val="tx1">
                    <a:lumMod val="85000"/>
                    <a:lumOff val="15000"/>
                  </a:schemeClr>
                </a:solidFill>
              </a:rPr>
              <a:t>liberty, family, CIDT, no Convention of </a:t>
            </a:r>
            <a:r>
              <a:rPr lang="en-US" dirty="0" err="1">
                <a:solidFill>
                  <a:schemeClr val="tx1">
                    <a:lumMod val="85000"/>
                    <a:lumOff val="15000"/>
                  </a:schemeClr>
                </a:solidFill>
              </a:rPr>
              <a:t>Belém</a:t>
            </a:r>
            <a:r>
              <a:rPr lang="en-US" dirty="0">
                <a:solidFill>
                  <a:schemeClr val="tx1">
                    <a:lumMod val="85000"/>
                    <a:lumOff val="15000"/>
                  </a:schemeClr>
                </a:solidFill>
              </a:rPr>
              <a:t> do Pará</a:t>
            </a:r>
            <a:br>
              <a:rPr lang="en-US" dirty="0">
                <a:solidFill>
                  <a:schemeClr val="tx1">
                    <a:lumMod val="85000"/>
                    <a:lumOff val="15000"/>
                  </a:schemeClr>
                </a:solidFill>
              </a:rPr>
            </a:br>
            <a:endParaRPr lang="en-US" dirty="0">
              <a:solidFill>
                <a:schemeClr val="tx1">
                  <a:lumMod val="85000"/>
                  <a:lumOff val="15000"/>
                </a:schemeClr>
              </a:solidFill>
            </a:endParaRPr>
          </a:p>
          <a:p>
            <a:pPr marL="193675" indent="-193675">
              <a:buFont typeface="Arial" panose="020B0604020202020204" pitchFamily="34" charset="0"/>
              <a:buChar char="•"/>
            </a:pPr>
            <a:r>
              <a:rPr lang="en-US" dirty="0">
                <a:solidFill>
                  <a:schemeClr val="tx1">
                    <a:lumMod val="85000"/>
                    <a:lumOff val="15000"/>
                  </a:schemeClr>
                </a:solidFill>
              </a:rPr>
              <a:t>Approach: </a:t>
            </a:r>
            <a:r>
              <a:rPr lang="en-US" i="1" dirty="0">
                <a:solidFill>
                  <a:schemeClr val="tx1">
                    <a:lumMod val="85000"/>
                    <a:lumOff val="15000"/>
                  </a:schemeClr>
                </a:solidFill>
              </a:rPr>
              <a:t>Avoid Reproductive Rights </a:t>
            </a:r>
            <a:r>
              <a:rPr lang="en-US" dirty="0">
                <a:solidFill>
                  <a:schemeClr val="tx1">
                    <a:lumMod val="85000"/>
                    <a:lumOff val="15000"/>
                  </a:schemeClr>
                </a:solidFill>
              </a:rPr>
              <a:t>Reproductive ‘disability’</a:t>
            </a:r>
          </a:p>
          <a:p>
            <a:pPr marL="193675" indent="-193675">
              <a:buFont typeface="Arial" panose="020B0604020202020204" pitchFamily="34" charset="0"/>
              <a:buChar char="•"/>
            </a:pPr>
            <a:endParaRPr lang="en-US" dirty="0">
              <a:solidFill>
                <a:schemeClr val="tx1">
                  <a:lumMod val="85000"/>
                  <a:lumOff val="15000"/>
                </a:schemeClr>
              </a:solidFill>
            </a:endParaRPr>
          </a:p>
          <a:p>
            <a:pPr marL="193675" indent="-193675">
              <a:buFont typeface="Arial" panose="020B0604020202020204" pitchFamily="34" charset="0"/>
              <a:buChar char="•"/>
            </a:pPr>
            <a:r>
              <a:rPr lang="en-ZA" dirty="0">
                <a:solidFill>
                  <a:schemeClr val="tx1">
                    <a:lumMod val="85000"/>
                    <a:lumOff val="15000"/>
                  </a:schemeClr>
                </a:solidFill>
              </a:rPr>
              <a:t>Gender Stereotypes incompatible with international human rights law </a:t>
            </a:r>
          </a:p>
          <a:p>
            <a:pPr marL="193675" indent="-193675">
              <a:buFont typeface="Arial" panose="020B0604020202020204" pitchFamily="34" charset="0"/>
              <a:buChar char="•"/>
            </a:pPr>
            <a:endParaRPr lang="en-ZA" dirty="0">
              <a:solidFill>
                <a:schemeClr val="tx1">
                  <a:lumMod val="85000"/>
                  <a:lumOff val="15000"/>
                </a:schemeClr>
              </a:solidFill>
            </a:endParaRPr>
          </a:p>
          <a:p>
            <a:pPr marL="193675" indent="-193675">
              <a:buFont typeface="Arial" panose="020B0604020202020204" pitchFamily="34" charset="0"/>
              <a:buChar char="•"/>
            </a:pPr>
            <a:r>
              <a:rPr lang="en-US" dirty="0">
                <a:solidFill>
                  <a:schemeClr val="tx1">
                    <a:lumMod val="85000"/>
                    <a:lumOff val="15000"/>
                  </a:schemeClr>
                </a:solidFill>
              </a:rPr>
              <a:t>Right to Life is Not Absolute: </a:t>
            </a:r>
            <a:r>
              <a:rPr lang="en-US" i="1" dirty="0">
                <a:solidFill>
                  <a:schemeClr val="tx1">
                    <a:lumMod val="85000"/>
                    <a:lumOff val="15000"/>
                  </a:schemeClr>
                </a:solidFill>
              </a:rPr>
              <a:t>“embryo cannot be understood as a person”</a:t>
            </a:r>
            <a:br>
              <a:rPr lang="en-US" i="1" dirty="0">
                <a:solidFill>
                  <a:schemeClr val="tx1">
                    <a:lumMod val="85000"/>
                    <a:lumOff val="15000"/>
                  </a:schemeClr>
                </a:solidFill>
              </a:rPr>
            </a:br>
            <a:endParaRPr lang="en-US" i="1" dirty="0">
              <a:solidFill>
                <a:schemeClr val="tx1">
                  <a:lumMod val="85000"/>
                  <a:lumOff val="15000"/>
                </a:schemeClr>
              </a:solidFill>
            </a:endParaRPr>
          </a:p>
          <a:p>
            <a:pPr marL="193675" indent="-193675">
              <a:buFont typeface="Arial" panose="020B0604020202020204" pitchFamily="34" charset="0"/>
              <a:buChar char="•"/>
            </a:pPr>
            <a:r>
              <a:rPr lang="en-US" dirty="0">
                <a:solidFill>
                  <a:schemeClr val="tx1">
                    <a:lumMod val="85000"/>
                    <a:lumOff val="15000"/>
                  </a:schemeClr>
                </a:solidFill>
              </a:rPr>
              <a:t>Reparations: not structural; monetary compensation, IVF on public health service</a:t>
            </a:r>
          </a:p>
          <a:p>
            <a:endParaRPr lang="en-US" i="1" dirty="0"/>
          </a:p>
        </p:txBody>
      </p:sp>
      <p:pic>
        <p:nvPicPr>
          <p:cNvPr id="6" name="Picture 2" descr="https://lh4.googleusercontent.com/SueDh_HK2F1F4GWGthdOr0boU_u1juOvuZZ-6KYeAI9UVf1MGK2yR4kKx-PHYJsYpYbWo2Wg_2bM2ivJRSSLIf2xC7hIwwk6Pw5hGjM7vhOMe9_SkEISRt6bKD9tTUffHqiLhrABpLkRF9Q0gA">
            <a:extLst>
              <a:ext uri="{FF2B5EF4-FFF2-40B4-BE49-F238E27FC236}">
                <a16:creationId xmlns:a16="http://schemas.microsoft.com/office/drawing/2014/main" id="{0BD2859F-71E5-524C-8F2A-0E969F650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3906">
            <a:off x="6901472" y="1038105"/>
            <a:ext cx="2175579" cy="1033400"/>
          </a:xfrm>
          <a:prstGeom prst="rect">
            <a:avLst/>
          </a:prstGeom>
          <a:noFill/>
          <a:effectLst>
            <a:outerShdw dist="63500" dir="18900000" algn="bl" rotWithShape="0">
              <a:srgbClr val="C00000">
                <a:alpha val="40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30B3F3-4AC7-7949-9A52-F3179A53EB20}"/>
              </a:ext>
            </a:extLst>
          </p:cNvPr>
          <p:cNvSpPr txBox="1"/>
          <p:nvPr/>
        </p:nvSpPr>
        <p:spPr>
          <a:xfrm rot="781582">
            <a:off x="6715622" y="1919163"/>
            <a:ext cx="2202847" cy="369332"/>
          </a:xfrm>
          <a:prstGeom prst="rect">
            <a:avLst/>
          </a:prstGeom>
          <a:noFill/>
        </p:spPr>
        <p:txBody>
          <a:bodyPr wrap="none" rtlCol="0">
            <a:spAutoFit/>
          </a:bodyPr>
          <a:lstStyle/>
          <a:p>
            <a:r>
              <a:rPr lang="en-ZA" sz="900" i="1" dirty="0">
                <a:solidFill>
                  <a:schemeClr val="tx1">
                    <a:lumMod val="65000"/>
                    <a:lumOff val="35000"/>
                  </a:schemeClr>
                </a:solidFill>
              </a:rPr>
              <a:t>What’s the cost of one in vitro fertilization?</a:t>
            </a:r>
          </a:p>
          <a:p>
            <a:r>
              <a:rPr lang="en-ZA" sz="900" i="1" dirty="0">
                <a:solidFill>
                  <a:schemeClr val="tx1">
                    <a:lumMod val="65000"/>
                    <a:lumOff val="35000"/>
                  </a:schemeClr>
                </a:solidFill>
              </a:rPr>
              <a:t>Many human lives</a:t>
            </a:r>
          </a:p>
        </p:txBody>
      </p:sp>
    </p:spTree>
    <p:extLst>
      <p:ext uri="{BB962C8B-B14F-4D97-AF65-F5344CB8AC3E}">
        <p14:creationId xmlns:p14="http://schemas.microsoft.com/office/powerpoint/2010/main" val="318781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C2AD7-0EA6-4F4D-9C61-37EE235489CF}"/>
              </a:ext>
            </a:extLst>
          </p:cNvPr>
          <p:cNvSpPr>
            <a:spLocks noGrp="1"/>
          </p:cNvSpPr>
          <p:nvPr>
            <p:ph type="title"/>
          </p:nvPr>
        </p:nvSpPr>
        <p:spPr>
          <a:xfrm>
            <a:off x="294173" y="352832"/>
            <a:ext cx="8473590" cy="461665"/>
          </a:xfrm>
        </p:spPr>
        <p:txBody>
          <a:bodyPr/>
          <a:lstStyle/>
          <a:p>
            <a:r>
              <a:rPr lang="en-US" dirty="0">
                <a:solidFill>
                  <a:srgbClr val="C00000"/>
                </a:solidFill>
              </a:rPr>
              <a:t>Case Study: </a:t>
            </a:r>
            <a:r>
              <a:rPr lang="en-US" i="1" dirty="0" err="1">
                <a:solidFill>
                  <a:srgbClr val="C00000"/>
                </a:solidFill>
              </a:rPr>
              <a:t>Artavia</a:t>
            </a:r>
            <a:r>
              <a:rPr lang="en-US" i="1" dirty="0">
                <a:solidFill>
                  <a:srgbClr val="C00000"/>
                </a:solidFill>
              </a:rPr>
              <a:t> Murillo et al v. Costa Rica</a:t>
            </a:r>
            <a:endParaRPr lang="en-US" dirty="0">
              <a:solidFill>
                <a:srgbClr val="C00000"/>
              </a:solidFill>
            </a:endParaRPr>
          </a:p>
        </p:txBody>
      </p:sp>
      <p:sp>
        <p:nvSpPr>
          <p:cNvPr id="7" name="TextBox 6">
            <a:extLst>
              <a:ext uri="{FF2B5EF4-FFF2-40B4-BE49-F238E27FC236}">
                <a16:creationId xmlns:a16="http://schemas.microsoft.com/office/drawing/2014/main" id="{958F6176-1D6D-C049-A8AA-E82C0E425268}"/>
              </a:ext>
            </a:extLst>
          </p:cNvPr>
          <p:cNvSpPr txBox="1"/>
          <p:nvPr/>
        </p:nvSpPr>
        <p:spPr>
          <a:xfrm>
            <a:off x="275830" y="2725772"/>
            <a:ext cx="8629908" cy="1677382"/>
          </a:xfrm>
          <a:prstGeom prst="rect">
            <a:avLst/>
          </a:prstGeom>
          <a:noFill/>
        </p:spPr>
        <p:txBody>
          <a:bodyPr wrap="square" rtlCol="0">
            <a:spAutoFit/>
          </a:bodyPr>
          <a:lstStyle/>
          <a:p>
            <a:pPr algn="just"/>
            <a:r>
              <a:rPr lang="en-ZA" sz="1700" i="1" dirty="0">
                <a:solidFill>
                  <a:schemeClr val="tx1">
                    <a:lumMod val="75000"/>
                    <a:lumOff val="25000"/>
                  </a:schemeClr>
                </a:solidFill>
              </a:rPr>
              <a:t>“I think that if we had to begin again we would include the reproductive rights and use the trial as an opportunity to help Costa Rican society progress… I believe the trial was not planned to go in that direction… issues like abortion, contraception, and topics related to women’s autonomy and right to decide about procreation, sex, etc…. I believe we could have taken more advantage of this case.”  - </a:t>
            </a:r>
            <a:r>
              <a:rPr lang="en-ZA" sz="1700" i="1" dirty="0" err="1">
                <a:solidFill>
                  <a:schemeClr val="tx1">
                    <a:lumMod val="75000"/>
                    <a:lumOff val="25000"/>
                  </a:schemeClr>
                </a:solidFill>
              </a:rPr>
              <a:t>Huberth</a:t>
            </a:r>
            <a:r>
              <a:rPr lang="en-ZA" sz="1700" i="1" dirty="0">
                <a:solidFill>
                  <a:schemeClr val="tx1">
                    <a:lumMod val="75000"/>
                    <a:lumOff val="25000"/>
                  </a:schemeClr>
                </a:solidFill>
              </a:rPr>
              <a:t> May </a:t>
            </a:r>
            <a:r>
              <a:rPr lang="en-ZA" sz="1700" i="1" dirty="0" err="1">
                <a:solidFill>
                  <a:schemeClr val="tx1">
                    <a:lumMod val="75000"/>
                    <a:lumOff val="25000"/>
                  </a:schemeClr>
                </a:solidFill>
              </a:rPr>
              <a:t>Cantillano</a:t>
            </a:r>
            <a:r>
              <a:rPr lang="en-ZA" sz="1700" i="1" dirty="0">
                <a:solidFill>
                  <a:schemeClr val="tx1">
                    <a:lumMod val="75000"/>
                    <a:lumOff val="25000"/>
                  </a:schemeClr>
                </a:solidFill>
              </a:rPr>
              <a:t>, Victim’s Representative</a:t>
            </a:r>
            <a:endParaRPr lang="en-US" sz="1700" i="1" dirty="0">
              <a:solidFill>
                <a:schemeClr val="tx1">
                  <a:lumMod val="75000"/>
                  <a:lumOff val="25000"/>
                </a:schemeClr>
              </a:solidFill>
            </a:endParaRPr>
          </a:p>
          <a:p>
            <a:endParaRPr lang="en-US" dirty="0"/>
          </a:p>
        </p:txBody>
      </p:sp>
      <p:sp>
        <p:nvSpPr>
          <p:cNvPr id="9" name="TextBox 8">
            <a:extLst>
              <a:ext uri="{FF2B5EF4-FFF2-40B4-BE49-F238E27FC236}">
                <a16:creationId xmlns:a16="http://schemas.microsoft.com/office/drawing/2014/main" id="{E5242C82-61BE-0144-8829-AE3706B82BD0}"/>
              </a:ext>
            </a:extLst>
          </p:cNvPr>
          <p:cNvSpPr txBox="1"/>
          <p:nvPr/>
        </p:nvSpPr>
        <p:spPr>
          <a:xfrm>
            <a:off x="294173" y="969538"/>
            <a:ext cx="8629907" cy="1661993"/>
          </a:xfrm>
          <a:prstGeom prst="rect">
            <a:avLst/>
          </a:prstGeom>
          <a:noFill/>
        </p:spPr>
        <p:txBody>
          <a:bodyPr wrap="square" rtlCol="0">
            <a:spAutoFit/>
          </a:bodyPr>
          <a:lstStyle/>
          <a:p>
            <a:pPr algn="just"/>
            <a:r>
              <a:rPr lang="en-ZA" sz="1700" i="1" dirty="0">
                <a:solidFill>
                  <a:schemeClr val="tx1">
                    <a:lumMod val="75000"/>
                    <a:lumOff val="25000"/>
                  </a:schemeClr>
                </a:solidFill>
              </a:rPr>
              <a:t>“...The (IVF) movement has been hindered by mixing things with same-sex couples. I am not homophobic, and I totally respect whatever sexual inclination or way of life that someone would choose to be, to live. But, if that is going to cloud people’s judgments, then I can’t stand by you, because I fought for patients. This is a disease. Infertility is a disease; it’s a disabling disease. Homosexuality is not a disability; it is not a disease. We should not have chosen that route first – later those rights, but things have been clouded by mixing.” - </a:t>
            </a:r>
            <a:r>
              <a:rPr lang="en-ZA" sz="1700" i="1" dirty="0" err="1">
                <a:solidFill>
                  <a:schemeClr val="tx1">
                    <a:lumMod val="75000"/>
                    <a:lumOff val="25000"/>
                  </a:schemeClr>
                </a:solidFill>
              </a:rPr>
              <a:t>Dr.</a:t>
            </a:r>
            <a:r>
              <a:rPr lang="en-ZA" sz="1700" i="1" dirty="0">
                <a:solidFill>
                  <a:schemeClr val="tx1">
                    <a:lumMod val="75000"/>
                    <a:lumOff val="25000"/>
                  </a:schemeClr>
                </a:solidFill>
              </a:rPr>
              <a:t> </a:t>
            </a:r>
            <a:r>
              <a:rPr lang="en-ZA" sz="1700" i="1" dirty="0" err="1">
                <a:solidFill>
                  <a:schemeClr val="tx1">
                    <a:lumMod val="75000"/>
                    <a:lumOff val="25000"/>
                  </a:schemeClr>
                </a:solidFill>
              </a:rPr>
              <a:t>Ribas</a:t>
            </a:r>
            <a:r>
              <a:rPr lang="en-ZA" sz="1700" i="1" dirty="0">
                <a:solidFill>
                  <a:schemeClr val="tx1">
                    <a:lumMod val="75000"/>
                    <a:lumOff val="25000"/>
                  </a:schemeClr>
                </a:solidFill>
              </a:rPr>
              <a:t>, IVF Doctor</a:t>
            </a:r>
          </a:p>
        </p:txBody>
      </p:sp>
    </p:spTree>
    <p:extLst>
      <p:ext uri="{BB962C8B-B14F-4D97-AF65-F5344CB8AC3E}">
        <p14:creationId xmlns:p14="http://schemas.microsoft.com/office/powerpoint/2010/main" val="801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1566</Words>
  <Application>Microsoft Office PowerPoint</Application>
  <PresentationFormat>On-screen Show (16:9)</PresentationFormat>
  <Paragraphs>152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Open Sans</vt:lpstr>
      <vt:lpstr>Wingdings</vt:lpstr>
      <vt:lpstr>Office Theme</vt:lpstr>
      <vt:lpstr>PowerPoint Presentation</vt:lpstr>
      <vt:lpstr>Contents</vt:lpstr>
      <vt:lpstr>Inter-American Region: Abortion</vt:lpstr>
      <vt:lpstr>Different Experiences for Different Women</vt:lpstr>
      <vt:lpstr>PowerPoint Presentation</vt:lpstr>
      <vt:lpstr>Inter-American Commission Cases</vt:lpstr>
      <vt:lpstr>Inter-American Court Case Studies:  Different Litigation Approaches – Different Outcomes</vt:lpstr>
      <vt:lpstr>Case Study: Artavia Murillo et al v. Costa Rica</vt:lpstr>
      <vt:lpstr>Case Study: Artavia Murillo et al v. Costa Rica</vt:lpstr>
      <vt:lpstr>Case Study: IV v. Bolivia</vt:lpstr>
      <vt:lpstr>Case Study: IV v. Bolivia</vt:lpstr>
      <vt:lpstr>Lessons from Inter-American System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2018-06-27T12:29:02Z</cp:lastPrinted>
  <dcterms:created xsi:type="dcterms:W3CDTF">2018-02-13T06:40:23Z</dcterms:created>
  <dcterms:modified xsi:type="dcterms:W3CDTF">2018-06-27T19:54:55Z</dcterms:modified>
</cp:coreProperties>
</file>