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 id="284" r:id="rId27"/>
    <p:sldId id="285" r:id="rId28"/>
    <p:sldId id="286" r:id="rId29"/>
    <p:sldId id="283" r:id="rId30"/>
    <p:sldId id="289" r:id="rId31"/>
    <p:sldId id="291" r:id="rId32"/>
    <p:sldId id="292" r:id="rId33"/>
    <p:sldId id="287" r:id="rId34"/>
    <p:sldId id="288"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0E094-4852-49E0-A967-B613DBA092CB}" type="datetimeFigureOut">
              <a:rPr lang="en-US" smtClean="0"/>
              <a:t>6/29/2018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61B58-0279-45E0-8B2C-5AF8FA674626}" type="slidenum">
              <a:rPr lang="en-US" smtClean="0"/>
              <a:t>‹#›</a:t>
            </a:fld>
            <a:endParaRPr lang="en-US"/>
          </a:p>
        </p:txBody>
      </p:sp>
    </p:spTree>
    <p:extLst>
      <p:ext uri="{BB962C8B-B14F-4D97-AF65-F5344CB8AC3E}">
        <p14:creationId xmlns:p14="http://schemas.microsoft.com/office/powerpoint/2010/main" val="260514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Kenya also has an elaborate set of policies complementing the above laws in realizing the specific right to Reproductive health care:</a:t>
            </a:r>
            <a:endParaRPr lang="en-US" dirty="0"/>
          </a:p>
        </p:txBody>
      </p:sp>
      <p:sp>
        <p:nvSpPr>
          <p:cNvPr id="4" name="Slide Number Placeholder 3"/>
          <p:cNvSpPr>
            <a:spLocks noGrp="1"/>
          </p:cNvSpPr>
          <p:nvPr>
            <p:ph type="sldNum" sz="quarter" idx="10"/>
          </p:nvPr>
        </p:nvSpPr>
        <p:spPr/>
        <p:txBody>
          <a:bodyPr/>
          <a:lstStyle/>
          <a:p>
            <a:fld id="{F0E61B58-0279-45E0-8B2C-5AF8FA674626}" type="slidenum">
              <a:rPr lang="en-US" smtClean="0"/>
              <a:t>10</a:t>
            </a:fld>
            <a:endParaRPr lang="en-US"/>
          </a:p>
        </p:txBody>
      </p:sp>
    </p:spTree>
    <p:extLst>
      <p:ext uri="{BB962C8B-B14F-4D97-AF65-F5344CB8AC3E}">
        <p14:creationId xmlns:p14="http://schemas.microsoft.com/office/powerpoint/2010/main" val="1256043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6/29/2018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6/29/2018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6/29/2018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6/29/2018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6/29/2018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6/29/2018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6/29/2018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6/29/2018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6/29/2018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6/29/2018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6/29/2018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6/29/2018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6/29/2018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6/29/2018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6/29/2018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6/29/2018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6/29/2018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6/29/2018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SRHR Litigation as a Tool for Accountability in East </a:t>
            </a:r>
            <a:r>
              <a:rPr lang="en-US" sz="4000" dirty="0" smtClean="0"/>
              <a:t>Africa</a:t>
            </a:r>
            <a:r>
              <a:rPr lang="en-US" sz="4000" dirty="0"/>
              <a:t>.</a:t>
            </a:r>
          </a:p>
        </p:txBody>
      </p:sp>
      <p:sp>
        <p:nvSpPr>
          <p:cNvPr id="3" name="Subtitle 2"/>
          <p:cNvSpPr>
            <a:spLocks noGrp="1"/>
          </p:cNvSpPr>
          <p:nvPr>
            <p:ph type="subTitle" idx="1"/>
          </p:nvPr>
        </p:nvSpPr>
        <p:spPr/>
        <p:txBody>
          <a:bodyPr>
            <a:normAutofit/>
          </a:bodyPr>
          <a:lstStyle/>
          <a:p>
            <a:r>
              <a:rPr lang="en-US" sz="3200" dirty="0" smtClean="0"/>
              <a:t>The Kenyan Example.</a:t>
            </a:r>
            <a:endParaRPr lang="en-US" sz="3200" dirty="0"/>
          </a:p>
        </p:txBody>
      </p:sp>
    </p:spTree>
    <p:extLst>
      <p:ext uri="{BB962C8B-B14F-4D97-AF65-F5344CB8AC3E}">
        <p14:creationId xmlns:p14="http://schemas.microsoft.com/office/powerpoint/2010/main" val="3619366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7529" r="7529"/>
          <a:stretch>
            <a:fillRect/>
          </a:stretch>
        </p:blipFill>
        <p:spPr>
          <a:xfrm>
            <a:off x="4868333" y="2336874"/>
            <a:ext cx="5812367" cy="3886126"/>
          </a:xfrm>
        </p:spPr>
      </p:pic>
      <p:sp>
        <p:nvSpPr>
          <p:cNvPr id="4" name="Text Placeholder 3"/>
          <p:cNvSpPr>
            <a:spLocks noGrp="1"/>
          </p:cNvSpPr>
          <p:nvPr>
            <p:ph type="body" sz="half" idx="2"/>
          </p:nvPr>
        </p:nvSpPr>
        <p:spPr>
          <a:xfrm>
            <a:off x="137160" y="2095501"/>
            <a:ext cx="4523740" cy="4503420"/>
          </a:xfrm>
        </p:spPr>
        <p:txBody>
          <a:bodyPr>
            <a:normAutofit/>
          </a:bodyPr>
          <a:lstStyle/>
          <a:p>
            <a:pPr marL="342900" lvl="0" indent="-342900" eaLnBrk="0" fontAlgn="base" hangingPunct="0">
              <a:spcAft>
                <a:spcPts val="0"/>
              </a:spcAft>
              <a:buFont typeface="Wingdings 3" panose="05040102010807070707" pitchFamily="18" charset="2"/>
              <a:buChar char=""/>
              <a:tabLst>
                <a:tab pos="457200" algn="l"/>
              </a:tabLst>
            </a:pPr>
            <a:r>
              <a:rPr lang="en-US" dirty="0">
                <a:solidFill>
                  <a:srgbClr val="404040"/>
                </a:solidFill>
                <a:latin typeface="Palatino Linotype" panose="02040502050505030304" pitchFamily="18" charset="0"/>
                <a:ea typeface="Times New Roman" panose="02020603050405020304" pitchFamily="18" charset="0"/>
                <a:cs typeface="Times New Roman" panose="02020603050405020304" pitchFamily="18" charset="0"/>
              </a:rPr>
              <a:t>National Reproductive Health Policy, </a:t>
            </a:r>
            <a:endParaRPr lang="en-US" sz="1800" dirty="0">
              <a:latin typeface="Times New Roman" panose="02020603050405020304" pitchFamily="18" charset="0"/>
              <a:ea typeface="Times New Roman" panose="02020603050405020304" pitchFamily="18" charset="0"/>
            </a:endParaRPr>
          </a:p>
          <a:p>
            <a:pPr marL="342900" lvl="0" indent="-342900" eaLnBrk="0" fontAlgn="base" hangingPunct="0">
              <a:spcAft>
                <a:spcPts val="0"/>
              </a:spcAft>
              <a:buFont typeface="Wingdings 3" panose="05040102010807070707" pitchFamily="18" charset="2"/>
              <a:buChar char=""/>
              <a:tabLst>
                <a:tab pos="457200" algn="l"/>
              </a:tabLst>
            </a:pPr>
            <a:r>
              <a:rPr lang="en-US" dirty="0">
                <a:solidFill>
                  <a:srgbClr val="404040"/>
                </a:solidFill>
                <a:latin typeface="Palatino Linotype" panose="02040502050505030304" pitchFamily="18" charset="0"/>
                <a:ea typeface="Times New Roman" panose="02020603050405020304" pitchFamily="18" charset="0"/>
                <a:cs typeface="Times New Roman" panose="02020603050405020304" pitchFamily="18" charset="0"/>
              </a:rPr>
              <a:t>National Reproductive Health Strategy; </a:t>
            </a:r>
            <a:endParaRPr lang="en-US" sz="1800" dirty="0">
              <a:latin typeface="Times New Roman" panose="02020603050405020304" pitchFamily="18" charset="0"/>
              <a:ea typeface="Times New Roman" panose="02020603050405020304" pitchFamily="18" charset="0"/>
            </a:endParaRPr>
          </a:p>
          <a:p>
            <a:pPr marL="342900" lvl="0" indent="-342900" eaLnBrk="0" fontAlgn="base" hangingPunct="0">
              <a:spcAft>
                <a:spcPts val="0"/>
              </a:spcAft>
              <a:buFont typeface="Wingdings 3" panose="05040102010807070707" pitchFamily="18" charset="2"/>
              <a:buChar char=""/>
              <a:tabLst>
                <a:tab pos="457200" algn="l"/>
              </a:tabLst>
            </a:pPr>
            <a:r>
              <a:rPr lang="en-US" dirty="0">
                <a:solidFill>
                  <a:srgbClr val="404040"/>
                </a:solidFill>
                <a:latin typeface="Palatino Linotype" panose="02040502050505030304" pitchFamily="18" charset="0"/>
                <a:ea typeface="Times New Roman" panose="02020603050405020304" pitchFamily="18" charset="0"/>
                <a:cs typeface="Times New Roman" panose="02020603050405020304" pitchFamily="18" charset="0"/>
              </a:rPr>
              <a:t>Adolescent Reproductive Health and Development Policy; </a:t>
            </a:r>
            <a:endParaRPr lang="en-US" sz="1800" dirty="0">
              <a:latin typeface="Times New Roman" panose="02020603050405020304" pitchFamily="18" charset="0"/>
              <a:ea typeface="Times New Roman" panose="02020603050405020304" pitchFamily="18" charset="0"/>
            </a:endParaRPr>
          </a:p>
          <a:p>
            <a:pPr marL="342900" lvl="0" indent="-342900" eaLnBrk="0" fontAlgn="base" hangingPunct="0">
              <a:spcAft>
                <a:spcPts val="0"/>
              </a:spcAft>
              <a:buFont typeface="Wingdings 3" panose="05040102010807070707" pitchFamily="18" charset="2"/>
              <a:buChar char=""/>
              <a:tabLst>
                <a:tab pos="457200" algn="l"/>
              </a:tabLst>
            </a:pPr>
            <a:r>
              <a:rPr lang="en-US" dirty="0">
                <a:solidFill>
                  <a:srgbClr val="404040"/>
                </a:solidFill>
                <a:latin typeface="Palatino Linotype" panose="02040502050505030304" pitchFamily="18" charset="0"/>
                <a:ea typeface="Times New Roman" panose="02020603050405020304" pitchFamily="18" charset="0"/>
                <a:cs typeface="Times New Roman" panose="02020603050405020304" pitchFamily="18" charset="0"/>
              </a:rPr>
              <a:t>National Condom Policy and Strategy</a:t>
            </a:r>
            <a:endParaRPr lang="en-US" sz="1800" dirty="0">
              <a:latin typeface="Times New Roman" panose="02020603050405020304" pitchFamily="18" charset="0"/>
              <a:ea typeface="Times New Roman" panose="02020603050405020304" pitchFamily="18" charset="0"/>
            </a:endParaRPr>
          </a:p>
          <a:p>
            <a:pPr marL="342900" lvl="0" indent="-342900" eaLnBrk="0" fontAlgn="base" hangingPunct="0">
              <a:spcAft>
                <a:spcPts val="0"/>
              </a:spcAft>
              <a:buFont typeface="Wingdings 3" panose="05040102010807070707" pitchFamily="18" charset="2"/>
              <a:buChar char=""/>
              <a:tabLst>
                <a:tab pos="457200" algn="l"/>
              </a:tabLst>
            </a:pPr>
            <a:r>
              <a:rPr lang="en-US" dirty="0">
                <a:solidFill>
                  <a:srgbClr val="404040"/>
                </a:solidFill>
                <a:latin typeface="Palatino Linotype" panose="02040502050505030304" pitchFamily="18" charset="0"/>
                <a:ea typeface="Times New Roman" panose="02020603050405020304" pitchFamily="18" charset="0"/>
                <a:cs typeface="Times New Roman" panose="02020603050405020304" pitchFamily="18" charset="0"/>
              </a:rPr>
              <a:t>Contraceptive Policy and Strategy </a:t>
            </a:r>
            <a:endParaRPr lang="en-US" sz="1800" dirty="0">
              <a:latin typeface="Times New Roman" panose="02020603050405020304" pitchFamily="18" charset="0"/>
              <a:ea typeface="Times New Roman" panose="02020603050405020304" pitchFamily="18" charset="0"/>
            </a:endParaRPr>
          </a:p>
          <a:p>
            <a:pPr marL="342900" lvl="0" indent="-342900" eaLnBrk="0" fontAlgn="base" hangingPunct="0">
              <a:spcAft>
                <a:spcPts val="0"/>
              </a:spcAft>
              <a:buFont typeface="Wingdings 3" panose="05040102010807070707" pitchFamily="18" charset="2"/>
              <a:buChar char=""/>
              <a:tabLst>
                <a:tab pos="457200" algn="l"/>
              </a:tabLst>
            </a:pPr>
            <a:r>
              <a:rPr lang="en-US" dirty="0">
                <a:solidFill>
                  <a:srgbClr val="404040"/>
                </a:solidFill>
                <a:latin typeface="Palatino Linotype" panose="02040502050505030304" pitchFamily="18" charset="0"/>
                <a:ea typeface="Times New Roman" panose="02020603050405020304" pitchFamily="18" charset="0"/>
                <a:cs typeface="Times New Roman" panose="02020603050405020304" pitchFamily="18" charset="0"/>
              </a:rPr>
              <a:t>Contraceptive Commodities Procurement Plan</a:t>
            </a:r>
            <a:endParaRPr lang="en-US" sz="1800" dirty="0">
              <a:latin typeface="Times New Roman" panose="02020603050405020304" pitchFamily="18" charset="0"/>
              <a:ea typeface="Times New Roman" panose="02020603050405020304" pitchFamily="18" charset="0"/>
            </a:endParaRPr>
          </a:p>
          <a:p>
            <a:pPr marL="342900" lvl="0" indent="-342900" eaLnBrk="0" fontAlgn="base" hangingPunct="0">
              <a:spcAft>
                <a:spcPts val="0"/>
              </a:spcAft>
              <a:buFont typeface="Wingdings 3" panose="05040102010807070707" pitchFamily="18" charset="2"/>
              <a:buChar char=""/>
              <a:tabLst>
                <a:tab pos="457200" algn="l"/>
              </a:tabLst>
            </a:pPr>
            <a:r>
              <a:rPr lang="en-US" dirty="0">
                <a:solidFill>
                  <a:srgbClr val="404040"/>
                </a:solidFill>
                <a:latin typeface="Palatino Linotype" panose="02040502050505030304" pitchFamily="18" charset="0"/>
                <a:ea typeface="Times New Roman" panose="02020603050405020304" pitchFamily="18" charset="0"/>
                <a:cs typeface="Times New Roman" panose="02020603050405020304" pitchFamily="18" charset="0"/>
              </a:rPr>
              <a:t>National Guidelines on the Management of Sexual Violence</a:t>
            </a:r>
            <a:endParaRPr lang="en-US" sz="1800" dirty="0">
              <a:latin typeface="Times New Roman" panose="02020603050405020304" pitchFamily="18" charset="0"/>
              <a:ea typeface="Times New Roman" panose="02020603050405020304" pitchFamily="18" charset="0"/>
            </a:endParaRPr>
          </a:p>
          <a:p>
            <a:pPr marL="342900" lvl="0" indent="-342900" eaLnBrk="0" fontAlgn="base" hangingPunct="0">
              <a:spcAft>
                <a:spcPts val="0"/>
              </a:spcAft>
              <a:buFont typeface="Wingdings 3" panose="05040102010807070707" pitchFamily="18" charset="2"/>
              <a:buChar char=""/>
              <a:tabLst>
                <a:tab pos="457200" algn="l"/>
              </a:tabLst>
            </a:pPr>
            <a:r>
              <a:rPr lang="en-US" dirty="0">
                <a:solidFill>
                  <a:srgbClr val="404040"/>
                </a:solidFill>
                <a:latin typeface="Palatino Linotype" panose="02040502050505030304" pitchFamily="18" charset="0"/>
                <a:ea typeface="Times New Roman" panose="02020603050405020304" pitchFamily="18" charset="0"/>
                <a:cs typeface="Times New Roman" panose="02020603050405020304" pitchFamily="18" charset="0"/>
              </a:rPr>
              <a:t>National Guidelines on Quality obstetric care</a:t>
            </a:r>
            <a:endParaRPr lang="en-US" sz="18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223246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Kenyan Constitutional Provisions that govern </a:t>
            </a:r>
            <a:r>
              <a:rPr lang="en-US" dirty="0" smtClean="0"/>
              <a:t>healthcare.</a:t>
            </a:r>
            <a:endParaRPr lang="en-US" dirty="0"/>
          </a:p>
        </p:txBody>
      </p:sp>
    </p:spTree>
    <p:extLst>
      <p:ext uri="{BB962C8B-B14F-4D97-AF65-F5344CB8AC3E}">
        <p14:creationId xmlns:p14="http://schemas.microsoft.com/office/powerpoint/2010/main" val="1541764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43 (1)(a)</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7005" b="7005"/>
          <a:stretch>
            <a:fillRect/>
          </a:stretch>
        </p:blipFill>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002798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28 and 29</a:t>
            </a:r>
            <a:endParaRPr lang="en-US" dirty="0"/>
          </a:p>
        </p:txBody>
      </p:sp>
      <p:sp>
        <p:nvSpPr>
          <p:cNvPr id="4" name="Text Placeholder 3"/>
          <p:cNvSpPr>
            <a:spLocks noGrp="1"/>
          </p:cNvSpPr>
          <p:nvPr>
            <p:ph type="body" sz="half" idx="2"/>
          </p:nvPr>
        </p:nvSpPr>
        <p:spPr/>
        <p:txBody>
          <a:bodyPr/>
          <a:lstStyle/>
          <a:p>
            <a:endParaRPr lang="en-US" dirty="0"/>
          </a:p>
        </p:txBody>
      </p:sp>
      <p:pic>
        <p:nvPicPr>
          <p:cNvPr id="11" name="Picture Placeholder 10"/>
          <p:cNvPicPr>
            <a:picLocks noGrp="1" noChangeAspect="1"/>
          </p:cNvPicPr>
          <p:nvPr>
            <p:ph type="pic" idx="1"/>
          </p:nvPr>
        </p:nvPicPr>
        <p:blipFill>
          <a:blip r:embed="rId2">
            <a:extLst>
              <a:ext uri="{28A0092B-C50C-407E-A947-70E740481C1C}">
                <a14:useLocalDpi xmlns:a14="http://schemas.microsoft.com/office/drawing/2010/main" val="0"/>
              </a:ext>
            </a:extLst>
          </a:blip>
          <a:srcRect t="10720" b="10720"/>
          <a:stretch>
            <a:fillRect/>
          </a:stretch>
        </p:blipFill>
        <p:spPr/>
      </p:pic>
    </p:spTree>
    <p:extLst>
      <p:ext uri="{BB962C8B-B14F-4D97-AF65-F5344CB8AC3E}">
        <p14:creationId xmlns:p14="http://schemas.microsoft.com/office/powerpoint/2010/main" val="707982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p:txBody>
          <a:bodyPr/>
          <a:lstStyle/>
          <a:p>
            <a:r>
              <a:rPr lang="en-US" dirty="0" smtClean="0"/>
              <a:t>Article 26 (4)</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71" r="1071"/>
          <a:stretch/>
        </p:blipFill>
        <p:spPr>
          <a:xfrm>
            <a:off x="342900" y="698497"/>
            <a:ext cx="10040181" cy="3589575"/>
          </a:xfrm>
        </p:spPr>
      </p:pic>
    </p:spTree>
    <p:extLst>
      <p:ext uri="{BB962C8B-B14F-4D97-AF65-F5344CB8AC3E}">
        <p14:creationId xmlns:p14="http://schemas.microsoft.com/office/powerpoint/2010/main" val="599236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27</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00" r="-1700"/>
          <a:stretch/>
        </p:blipFill>
        <p:spPr>
          <a:xfrm>
            <a:off x="114300" y="609597"/>
            <a:ext cx="10795000" cy="3589575"/>
          </a:xfrm>
        </p:spPr>
      </p:pic>
      <p:sp>
        <p:nvSpPr>
          <p:cNvPr id="4" name="Text Placeholder 3"/>
          <p:cNvSpPr>
            <a:spLocks noGrp="1"/>
          </p:cNvSpPr>
          <p:nvPr>
            <p:ph type="body" sz="half" idx="2"/>
          </p:nvPr>
        </p:nvSpPr>
        <p:spPr/>
        <p:txBody>
          <a:bodyPr/>
          <a:lstStyle/>
          <a:p>
            <a:r>
              <a:rPr lang="en-US" dirty="0" smtClean="0"/>
              <a:t>Equality and freedom from discrimination.</a:t>
            </a:r>
            <a:endParaRPr lang="en-US" dirty="0"/>
          </a:p>
        </p:txBody>
      </p:sp>
    </p:spTree>
    <p:extLst>
      <p:ext uri="{BB962C8B-B14F-4D97-AF65-F5344CB8AC3E}">
        <p14:creationId xmlns:p14="http://schemas.microsoft.com/office/powerpoint/2010/main" val="3297012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Progressive Implementation of the right to reproductive healthcare.</a:t>
            </a:r>
            <a:endParaRPr lang="en-US" sz="4000" dirty="0"/>
          </a:p>
        </p:txBody>
      </p:sp>
      <p:sp>
        <p:nvSpPr>
          <p:cNvPr id="3" name="Subtitle 2"/>
          <p:cNvSpPr>
            <a:spLocks noGrp="1"/>
          </p:cNvSpPr>
          <p:nvPr>
            <p:ph type="subTitle" idx="1"/>
          </p:nvPr>
        </p:nvSpPr>
        <p:spPr/>
        <p:txBody>
          <a:bodyPr/>
          <a:lstStyle/>
          <a:p>
            <a:r>
              <a:rPr lang="en-US" sz="4000" dirty="0" smtClean="0"/>
              <a:t>Implications.</a:t>
            </a:r>
            <a:endParaRPr lang="en-US" sz="4000" dirty="0"/>
          </a:p>
        </p:txBody>
      </p:sp>
    </p:spTree>
    <p:extLst>
      <p:ext uri="{BB962C8B-B14F-4D97-AF65-F5344CB8AC3E}">
        <p14:creationId xmlns:p14="http://schemas.microsoft.com/office/powerpoint/2010/main" val="1204118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scrupulous implementation and enforcement of socio-economic rights has the potential to improve the quality of life and the overall well-being of the Kenyan people; spur economic growth; enhance human development; ensure social justice, improved working conditions and labor practices in the </a:t>
            </a:r>
            <a:r>
              <a:rPr lang="en-US" i="1" dirty="0" smtClean="0"/>
              <a:t>workplace…</a:t>
            </a:r>
            <a:endParaRPr lang="en-US" i="1" dirty="0"/>
          </a:p>
        </p:txBody>
      </p:sp>
      <p:sp>
        <p:nvSpPr>
          <p:cNvPr id="3" name="Text Placeholder 2"/>
          <p:cNvSpPr>
            <a:spLocks noGrp="1"/>
          </p:cNvSpPr>
          <p:nvPr>
            <p:ph type="body" sz="half" idx="2"/>
          </p:nvPr>
        </p:nvSpPr>
        <p:spPr/>
        <p:txBody>
          <a:bodyPr>
            <a:normAutofit/>
          </a:bodyPr>
          <a:lstStyle/>
          <a:p>
            <a:r>
              <a:rPr lang="en-US" sz="2000" dirty="0" smtClean="0"/>
              <a:t>				Dr. Nicholas </a:t>
            </a:r>
            <a:r>
              <a:rPr lang="en-US" sz="2000" dirty="0" err="1" smtClean="0"/>
              <a:t>Orago</a:t>
            </a:r>
            <a:r>
              <a:rPr lang="en-US" sz="2000" dirty="0" smtClean="0"/>
              <a:t>.</a:t>
            </a:r>
            <a:endParaRPr lang="en-US" sz="2000" dirty="0"/>
          </a:p>
        </p:txBody>
      </p:sp>
    </p:spTree>
    <p:extLst>
      <p:ext uri="{BB962C8B-B14F-4D97-AF65-F5344CB8AC3E}">
        <p14:creationId xmlns:p14="http://schemas.microsoft.com/office/powerpoint/2010/main" val="925552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SRHR should be at the top of the agenda.</a:t>
            </a:r>
            <a:endParaRPr lang="en-US" dirty="0"/>
          </a:p>
        </p:txBody>
      </p:sp>
      <p:sp>
        <p:nvSpPr>
          <p:cNvPr id="3" name="Content Placeholder 2"/>
          <p:cNvSpPr>
            <a:spLocks noGrp="1"/>
          </p:cNvSpPr>
          <p:nvPr>
            <p:ph idx="1"/>
          </p:nvPr>
        </p:nvSpPr>
        <p:spPr/>
        <p:txBody>
          <a:bodyPr>
            <a:normAutofit/>
          </a:bodyPr>
          <a:lstStyle/>
          <a:p>
            <a:r>
              <a:rPr lang="en-US" sz="2800" dirty="0"/>
              <a:t>The socio-economic emancipation and empowerment of women who form the highest productive population group in Kenya at over 51% of the population.</a:t>
            </a:r>
          </a:p>
        </p:txBody>
      </p:sp>
    </p:spTree>
    <p:extLst>
      <p:ext uri="{BB962C8B-B14F-4D97-AF65-F5344CB8AC3E}">
        <p14:creationId xmlns:p14="http://schemas.microsoft.com/office/powerpoint/2010/main" val="3628386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2008-2009 Kenya Demographic and Health Survey</a:t>
            </a:r>
          </a:p>
        </p:txBody>
      </p:sp>
      <p:sp>
        <p:nvSpPr>
          <p:cNvPr id="3" name="Content Placeholder 2"/>
          <p:cNvSpPr>
            <a:spLocks noGrp="1"/>
          </p:cNvSpPr>
          <p:nvPr>
            <p:ph idx="1"/>
          </p:nvPr>
        </p:nvSpPr>
        <p:spPr/>
        <p:txBody>
          <a:bodyPr/>
          <a:lstStyle/>
          <a:p>
            <a:r>
              <a:rPr lang="en-US" dirty="0" smtClean="0"/>
              <a:t>About </a:t>
            </a:r>
            <a:r>
              <a:rPr lang="en-US" dirty="0"/>
              <a:t>39% of women had experienced some form of SGBV since they were 15 years old. </a:t>
            </a:r>
            <a:endParaRPr lang="en-US" dirty="0" smtClean="0"/>
          </a:p>
          <a:p>
            <a:r>
              <a:rPr lang="en-US" dirty="0" smtClean="0"/>
              <a:t>31</a:t>
            </a:r>
            <a:r>
              <a:rPr lang="en-US" dirty="0"/>
              <a:t>% of women had experienced physical violence and 21% had experienced sexual violence. </a:t>
            </a:r>
          </a:p>
        </p:txBody>
      </p:sp>
    </p:spTree>
    <p:extLst>
      <p:ext uri="{BB962C8B-B14F-4D97-AF65-F5344CB8AC3E}">
        <p14:creationId xmlns:p14="http://schemas.microsoft.com/office/powerpoint/2010/main" val="1994482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SRHR IN KENYA.</a:t>
            </a:r>
          </a:p>
        </p:txBody>
      </p:sp>
      <p:sp>
        <p:nvSpPr>
          <p:cNvPr id="3" name="Content Placeholder 2"/>
          <p:cNvSpPr>
            <a:spLocks noGrp="1"/>
          </p:cNvSpPr>
          <p:nvPr>
            <p:ph idx="1"/>
          </p:nvPr>
        </p:nvSpPr>
        <p:spPr/>
        <p:txBody>
          <a:bodyPr/>
          <a:lstStyle/>
          <a:p>
            <a:r>
              <a:rPr lang="en-US" dirty="0"/>
              <a:t>Globally, the right to sexual and reproductive health care is an integral part of the right to health enshrined under Article 12 of the </a:t>
            </a:r>
            <a:r>
              <a:rPr lang="en-US" dirty="0" smtClean="0"/>
              <a:t>ICESCR</a:t>
            </a:r>
          </a:p>
          <a:p>
            <a:endParaRPr lang="en-US" dirty="0"/>
          </a:p>
        </p:txBody>
      </p:sp>
    </p:spTree>
    <p:extLst>
      <p:ext uri="{BB962C8B-B14F-4D97-AF65-F5344CB8AC3E}">
        <p14:creationId xmlns:p14="http://schemas.microsoft.com/office/powerpoint/2010/main" val="9288693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Kenya Demographic and Health Survey 2014 on Gender Issues</a:t>
            </a:r>
          </a:p>
        </p:txBody>
      </p:sp>
      <p:sp>
        <p:nvSpPr>
          <p:cNvPr id="3" name="Content Placeholder 2"/>
          <p:cNvSpPr>
            <a:spLocks noGrp="1"/>
          </p:cNvSpPr>
          <p:nvPr>
            <p:ph idx="1"/>
          </p:nvPr>
        </p:nvSpPr>
        <p:spPr/>
        <p:txBody>
          <a:bodyPr/>
          <a:lstStyle/>
          <a:p>
            <a:r>
              <a:rPr lang="en-US" dirty="0"/>
              <a:t>45% of women and 44% of men within the ages of 15 and 49 years have experienced physical violence since the age of 15 years </a:t>
            </a:r>
            <a:endParaRPr lang="en-US" dirty="0" smtClean="0"/>
          </a:p>
          <a:p>
            <a:r>
              <a:rPr lang="en-US" dirty="0"/>
              <a:t>20% of women while 12% of men experienced physical violence within 12 months prior to the </a:t>
            </a:r>
            <a:r>
              <a:rPr lang="en-US" dirty="0" smtClean="0"/>
              <a:t>survey.</a:t>
            </a:r>
          </a:p>
          <a:p>
            <a:r>
              <a:rPr lang="en-US" dirty="0"/>
              <a:t> 14% of women and 6% of men aged 15-49 reported ever experiencing sexual violence at least once in their life </a:t>
            </a:r>
            <a:r>
              <a:rPr lang="en-US" dirty="0" smtClean="0"/>
              <a:t>time.</a:t>
            </a:r>
          </a:p>
          <a:p>
            <a:r>
              <a:rPr lang="en-US" dirty="0"/>
              <a:t>39% of ever-married women and 9% of ever-married </a:t>
            </a:r>
            <a:r>
              <a:rPr lang="en-US" dirty="0" smtClean="0"/>
              <a:t>men aged </a:t>
            </a:r>
            <a:r>
              <a:rPr lang="en-US" dirty="0"/>
              <a:t>15-49 reported having experienced spousal physical or sexual violence.  </a:t>
            </a:r>
          </a:p>
          <a:p>
            <a:endParaRPr lang="en-US" dirty="0"/>
          </a:p>
        </p:txBody>
      </p:sp>
    </p:spTree>
    <p:extLst>
      <p:ext uri="{BB962C8B-B14F-4D97-AF65-F5344CB8AC3E}">
        <p14:creationId xmlns:p14="http://schemas.microsoft.com/office/powerpoint/2010/main" val="753282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SRHR should be at the top of the agenda.</a:t>
            </a:r>
          </a:p>
        </p:txBody>
      </p:sp>
      <p:sp>
        <p:nvSpPr>
          <p:cNvPr id="3" name="Content Placeholder 2"/>
          <p:cNvSpPr>
            <a:spLocks noGrp="1"/>
          </p:cNvSpPr>
          <p:nvPr>
            <p:ph idx="1"/>
          </p:nvPr>
        </p:nvSpPr>
        <p:spPr/>
        <p:txBody>
          <a:bodyPr/>
          <a:lstStyle/>
          <a:p>
            <a:r>
              <a:rPr lang="en-US" dirty="0"/>
              <a:t>In Kenya, the persistence and the consequences of intra-household inequalities and biases are heavily reflected on the gendered nature of violence, both physical and </a:t>
            </a:r>
            <a:r>
              <a:rPr lang="en-US" dirty="0" smtClean="0"/>
              <a:t>psychological that </a:t>
            </a:r>
            <a:r>
              <a:rPr lang="en-US" dirty="0"/>
              <a:t>women face both in the family and society. </a:t>
            </a:r>
            <a:endParaRPr lang="en-US" dirty="0" smtClean="0"/>
          </a:p>
          <a:p>
            <a:r>
              <a:rPr lang="en-US" dirty="0" smtClean="0"/>
              <a:t>Violence </a:t>
            </a:r>
            <a:r>
              <a:rPr lang="en-US" dirty="0"/>
              <a:t>occurs in the entire life cycle of a woman from birth to death, through infanticide and selective abortion of girls, childhood sex abuse, trafficking for sexual exploitation, forced prostitution FGM/C, forced marriages, domestic violence, dowry violence, rape, sexual harassment generally and at the workplace.</a:t>
            </a:r>
          </a:p>
        </p:txBody>
      </p:sp>
    </p:spTree>
    <p:extLst>
      <p:ext uri="{BB962C8B-B14F-4D97-AF65-F5344CB8AC3E}">
        <p14:creationId xmlns:p14="http://schemas.microsoft.com/office/powerpoint/2010/main" val="3348629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SRHR should be at the top of the agenda.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4000" y="2197100"/>
            <a:ext cx="5524500" cy="3302000"/>
          </a:xfrm>
        </p:spPr>
      </p:pic>
    </p:spTree>
    <p:extLst>
      <p:ext uri="{BB962C8B-B14F-4D97-AF65-F5344CB8AC3E}">
        <p14:creationId xmlns:p14="http://schemas.microsoft.com/office/powerpoint/2010/main" val="703444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SRHR should be at the top of the agenda.</a:t>
            </a:r>
          </a:p>
        </p:txBody>
      </p:sp>
      <p:sp>
        <p:nvSpPr>
          <p:cNvPr id="3" name="Content Placeholder 2"/>
          <p:cNvSpPr>
            <a:spLocks noGrp="1"/>
          </p:cNvSpPr>
          <p:nvPr>
            <p:ph idx="1"/>
          </p:nvPr>
        </p:nvSpPr>
        <p:spPr/>
        <p:txBody>
          <a:bodyPr/>
          <a:lstStyle/>
          <a:p>
            <a:r>
              <a:rPr lang="en-US" dirty="0"/>
              <a:t>W</a:t>
            </a:r>
            <a:r>
              <a:rPr lang="en-US" dirty="0" smtClean="0"/>
              <a:t>ithout </a:t>
            </a:r>
            <a:r>
              <a:rPr lang="en-US" dirty="0"/>
              <a:t>proper guidelines and </a:t>
            </a:r>
            <a:r>
              <a:rPr lang="en-US" dirty="0" smtClean="0"/>
              <a:t>measures </a:t>
            </a:r>
            <a:r>
              <a:rPr lang="en-US" dirty="0"/>
              <a:t>to act as checks and balances in the progressive implementation on the Right to Health – </a:t>
            </a:r>
            <a:r>
              <a:rPr lang="en-US" dirty="0" smtClean="0"/>
              <a:t>what is the </a:t>
            </a:r>
            <a:r>
              <a:rPr lang="en-US" dirty="0"/>
              <a:t>end </a:t>
            </a:r>
            <a:r>
              <a:rPr lang="en-US" dirty="0" smtClean="0"/>
              <a:t>result for the realization of the right to health and in this case – reproductive health care?</a:t>
            </a:r>
            <a:endParaRPr lang="en-US" dirty="0"/>
          </a:p>
        </p:txBody>
      </p:sp>
    </p:spTree>
    <p:extLst>
      <p:ext uri="{BB962C8B-B14F-4D97-AF65-F5344CB8AC3E}">
        <p14:creationId xmlns:p14="http://schemas.microsoft.com/office/powerpoint/2010/main" val="525896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 MEASURES: STRATEGIC LITIGATION.</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5880" y="2057400"/>
            <a:ext cx="9387840" cy="4495800"/>
          </a:xfrm>
        </p:spPr>
      </p:pic>
    </p:spTree>
    <p:extLst>
      <p:ext uri="{BB962C8B-B14F-4D97-AF65-F5344CB8AC3E}">
        <p14:creationId xmlns:p14="http://schemas.microsoft.com/office/powerpoint/2010/main" val="2758781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Maimuna</a:t>
            </a:r>
            <a:r>
              <a:rPr lang="en-US" dirty="0" smtClean="0"/>
              <a:t> Case (Status - Completed)</a:t>
            </a:r>
            <a:endParaRPr lang="en-US" dirty="0"/>
          </a:p>
        </p:txBody>
      </p:sp>
      <p:sp>
        <p:nvSpPr>
          <p:cNvPr id="3" name="Content Placeholder 2"/>
          <p:cNvSpPr>
            <a:spLocks noGrp="1"/>
          </p:cNvSpPr>
          <p:nvPr>
            <p:ph idx="1"/>
          </p:nvPr>
        </p:nvSpPr>
        <p:spPr/>
        <p:txBody>
          <a:bodyPr>
            <a:normAutofit lnSpcReduction="10000"/>
          </a:bodyPr>
          <a:lstStyle/>
          <a:p>
            <a:r>
              <a:rPr lang="en-US" dirty="0" smtClean="0"/>
              <a:t>Summary of Facts:</a:t>
            </a:r>
          </a:p>
          <a:p>
            <a:pPr lvl="1"/>
            <a:endParaRPr lang="en-US" dirty="0" smtClean="0"/>
          </a:p>
          <a:p>
            <a:r>
              <a:rPr lang="en-US" dirty="0" smtClean="0"/>
              <a:t>The petitioners were both women of reproductive age who were detained and </a:t>
            </a:r>
            <a:r>
              <a:rPr lang="en-US" dirty="0" err="1" smtClean="0"/>
              <a:t>aggregiously</a:t>
            </a:r>
            <a:r>
              <a:rPr lang="en-US" dirty="0" smtClean="0"/>
              <a:t> tortured in instances spannin</a:t>
            </a:r>
            <a:r>
              <a:rPr lang="en-US" sz="1600" dirty="0" smtClean="0"/>
              <a:t>g several years.</a:t>
            </a:r>
          </a:p>
          <a:p>
            <a:r>
              <a:rPr lang="en-US" sz="1600" dirty="0" smtClean="0"/>
              <a:t>The 1</a:t>
            </a:r>
            <a:r>
              <a:rPr lang="en-US" sz="1600" baseline="30000" dirty="0" smtClean="0"/>
              <a:t>st</a:t>
            </a:r>
            <a:r>
              <a:rPr lang="en-US" sz="1600" dirty="0" smtClean="0"/>
              <a:t> petitioner, a woman living with HIV and a mother of 6 and a casual laborer went to a low cost clinic in </a:t>
            </a:r>
            <a:r>
              <a:rPr lang="en-US" sz="1600" dirty="0" err="1" smtClean="0"/>
              <a:t>Eastleigh</a:t>
            </a:r>
            <a:r>
              <a:rPr lang="en-US" sz="1600" dirty="0" smtClean="0"/>
              <a:t>, Nairobi County. She was due to deliver her 5</a:t>
            </a:r>
            <a:r>
              <a:rPr lang="en-US" sz="1600" baseline="30000" dirty="0" smtClean="0"/>
              <a:t>th</a:t>
            </a:r>
            <a:r>
              <a:rPr lang="en-US" sz="1600" dirty="0" smtClean="0"/>
              <a:t> child. On examination the baby was found in breech and she was referred to Pumwani Maternity Hospital. Upon </a:t>
            </a:r>
            <a:r>
              <a:rPr lang="en-US" sz="1600" dirty="0"/>
              <a:t>arrival at the hospital, she was asked for </a:t>
            </a:r>
            <a:r>
              <a:rPr lang="en-US" sz="1600" dirty="0" smtClean="0"/>
              <a:t>Kshs3,600.00 (36 dollars) </a:t>
            </a:r>
            <a:r>
              <a:rPr lang="en-US" sz="1600" dirty="0"/>
              <a:t>but she only had Kshs1,000.00. She was also asked to purchase a cup, a plate and cotton wool, items she alleges that, to her consternation, were billed to her once more when she was discharged from the hospital</a:t>
            </a:r>
            <a:r>
              <a:rPr lang="en-US" sz="1600" dirty="0" smtClean="0"/>
              <a:t>. 15 minutes later she was  admitted, gave birth and was discharged the following day. She was asked to pay 3600 KES which she did not have. She visited the social worker at the hospital who told her to stop wasting her time and pay up. She was subsequently detained by the hospital for 24 days. </a:t>
            </a:r>
            <a:endParaRPr lang="en-US" sz="1600" dirty="0"/>
          </a:p>
        </p:txBody>
      </p:sp>
    </p:spTree>
    <p:extLst>
      <p:ext uri="{BB962C8B-B14F-4D97-AF65-F5344CB8AC3E}">
        <p14:creationId xmlns:p14="http://schemas.microsoft.com/office/powerpoint/2010/main" val="2502971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Maimuna</a:t>
            </a:r>
            <a:r>
              <a:rPr lang="en-US" dirty="0" smtClean="0"/>
              <a:t> Case</a:t>
            </a:r>
            <a:endParaRPr lang="en-US" dirty="0"/>
          </a:p>
        </p:txBody>
      </p:sp>
      <p:sp>
        <p:nvSpPr>
          <p:cNvPr id="3" name="Content Placeholder 2"/>
          <p:cNvSpPr>
            <a:spLocks noGrp="1"/>
          </p:cNvSpPr>
          <p:nvPr>
            <p:ph idx="1"/>
          </p:nvPr>
        </p:nvSpPr>
        <p:spPr/>
        <p:txBody>
          <a:bodyPr>
            <a:normAutofit fontScale="92500" lnSpcReduction="10000"/>
          </a:bodyPr>
          <a:lstStyle/>
          <a:p>
            <a:r>
              <a:rPr lang="en-US" sz="1600" dirty="0"/>
              <a:t>According to the 1st petitioner, the ward in which she was detained was next to a toilet that would occasionally flood, yet she only had one bed sheet and one thin blanket for protection. In addition, despite having recently given birth, she was never examined by the doctors to ascertain her health status. </a:t>
            </a:r>
            <a:r>
              <a:rPr lang="en-US" sz="1600" dirty="0" smtClean="0"/>
              <a:t>She stated that she </a:t>
            </a:r>
            <a:r>
              <a:rPr lang="en-US" sz="1600" dirty="0"/>
              <a:t>never went without food during the period of her detention, </a:t>
            </a:r>
            <a:r>
              <a:rPr lang="en-US" sz="1600" dirty="0" smtClean="0"/>
              <a:t>but she stated that detained </a:t>
            </a:r>
            <a:r>
              <a:rPr lang="en-US" sz="1600" dirty="0"/>
              <a:t>patients were always fed last and many times, the food would be </a:t>
            </a:r>
            <a:r>
              <a:rPr lang="en-US" sz="1600" dirty="0" smtClean="0"/>
              <a:t>insufficient.</a:t>
            </a:r>
          </a:p>
          <a:p>
            <a:r>
              <a:rPr lang="en-US" sz="1600" dirty="0" smtClean="0"/>
              <a:t>The 2</a:t>
            </a:r>
            <a:r>
              <a:rPr lang="en-US" sz="1600" baseline="30000" dirty="0" smtClean="0"/>
              <a:t>nd</a:t>
            </a:r>
            <a:r>
              <a:rPr lang="en-US" sz="1600" dirty="0" smtClean="0"/>
              <a:t> petitioner on the other hand was detained after giving birth for the first time in 1991 at the tender age of 15 years. She underwent a C-section, had her stitches removed and was subsequently discharged. Being a minor she had no money to pay her hospital bill and was subsequently detained for 7 days during which period they were sparsely fed. After her husband raised the money she was discharged. However, on arriving home she suffered severe stomach aches. Her husband took her back to Pumwani Maternity Hospital to get checked and it was found that a pair of scissors was left in her during her C-section.</a:t>
            </a:r>
          </a:p>
          <a:p>
            <a:r>
              <a:rPr lang="en-US" sz="1600" dirty="0" smtClean="0"/>
              <a:t>In Nov 2010, the 2</a:t>
            </a:r>
            <a:r>
              <a:rPr lang="en-US" sz="1600" baseline="30000" dirty="0" smtClean="0"/>
              <a:t>nd</a:t>
            </a:r>
            <a:r>
              <a:rPr lang="en-US" sz="1600" dirty="0" smtClean="0"/>
              <a:t> petitioner experienced Pumwani Maternity Hospital once again. At the time she was receiving ANC at a City Council Clinic because it was cost efficient and she would not pay more than 5 dollars/500 KES. On her way there, she started bleeding and her sister managed to take her to Pumwani Maternity Hospital. On arrival, the sister and taxi driver were instructed to place her on the floor. They were later informed by a nurse that there were no vacant beds and thus she lay waiting on a bench whilst still bleeding.</a:t>
            </a:r>
          </a:p>
        </p:txBody>
      </p:sp>
    </p:spTree>
    <p:extLst>
      <p:ext uri="{BB962C8B-B14F-4D97-AF65-F5344CB8AC3E}">
        <p14:creationId xmlns:p14="http://schemas.microsoft.com/office/powerpoint/2010/main" val="61148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Maimuna</a:t>
            </a:r>
            <a:r>
              <a:rPr lang="en-US" dirty="0" smtClean="0"/>
              <a:t> Case</a:t>
            </a:r>
            <a:endParaRPr lang="en-US" dirty="0"/>
          </a:p>
        </p:txBody>
      </p:sp>
      <p:sp>
        <p:nvSpPr>
          <p:cNvPr id="3" name="Content Placeholder 2"/>
          <p:cNvSpPr>
            <a:spLocks noGrp="1"/>
          </p:cNvSpPr>
          <p:nvPr>
            <p:ph idx="1"/>
          </p:nvPr>
        </p:nvSpPr>
        <p:spPr/>
        <p:txBody>
          <a:bodyPr>
            <a:normAutofit/>
          </a:bodyPr>
          <a:lstStyle/>
          <a:p>
            <a:r>
              <a:rPr lang="en-US" sz="1600" dirty="0"/>
              <a:t>A female doctor happened to come by her and instructed the nurses to move her in for immediate surgery as her case was critical and her baby was in breech position – she could die.</a:t>
            </a:r>
          </a:p>
          <a:p>
            <a:r>
              <a:rPr lang="en-US" sz="1600" dirty="0" smtClean="0"/>
              <a:t>After surgery the petitioner alleged mistreatment by the nurses and at one point they refused to assist her to get to the toilet. Eventually, when they did, they noticed that she was severely bleeding. The doctor was called in and suspected that her bladder had burst. She underwent surgery and had a catheter placed. She thereafter noticed her wound was becoming septic and the stitches were improperly done. On discharge she was asked to pay KES 12,300 which she did not have. She offered to pay half the amount but her offer was rejected. She was detained. She slept on the floor, with no blanket and her wound continued to get septic. She was persistently locked indoors and her food was rationed. Whenever she complained the nurses would not dress her wound.</a:t>
            </a:r>
            <a:endParaRPr lang="en-US" sz="1600" dirty="0"/>
          </a:p>
        </p:txBody>
      </p:sp>
    </p:spTree>
    <p:extLst>
      <p:ext uri="{BB962C8B-B14F-4D97-AF65-F5344CB8AC3E}">
        <p14:creationId xmlns:p14="http://schemas.microsoft.com/office/powerpoint/2010/main" val="1830602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ARISING ILLEGALITIES</a:t>
            </a:r>
            <a:endParaRPr lang="en-US" dirty="0"/>
          </a:p>
        </p:txBody>
      </p:sp>
      <p:sp>
        <p:nvSpPr>
          <p:cNvPr id="3" name="Content Placeholder 2"/>
          <p:cNvSpPr>
            <a:spLocks noGrp="1"/>
          </p:cNvSpPr>
          <p:nvPr>
            <p:ph idx="1"/>
          </p:nvPr>
        </p:nvSpPr>
        <p:spPr/>
        <p:txBody>
          <a:bodyPr>
            <a:normAutofit fontScale="92500" lnSpcReduction="10000"/>
          </a:bodyPr>
          <a:lstStyle/>
          <a:p>
            <a:r>
              <a:rPr lang="en-US" sz="1600" dirty="0" smtClean="0"/>
              <a:t>Right to the highest attainable standard of health including the right to health care services and reproductive healthcare. (Interlink between the right to health and right to dignity --- HR foundation.)</a:t>
            </a:r>
          </a:p>
          <a:p>
            <a:r>
              <a:rPr lang="en-US" sz="1600" dirty="0" smtClean="0"/>
              <a:t>Liberty of the person and freedom of movement (ICCPR, </a:t>
            </a:r>
            <a:r>
              <a:rPr lang="en-US" sz="1600" dirty="0" err="1" smtClean="0"/>
              <a:t>CoK</a:t>
            </a:r>
            <a:r>
              <a:rPr lang="en-US" sz="1600" dirty="0"/>
              <a:t> article 29, 39) [There is nothing in law that allows a medical institution to detain a patient for non-payment of a medical </a:t>
            </a:r>
            <a:r>
              <a:rPr lang="en-US" sz="1600" dirty="0" smtClean="0"/>
              <a:t>bill ]</a:t>
            </a:r>
          </a:p>
          <a:p>
            <a:r>
              <a:rPr lang="en-US" sz="1600" dirty="0" smtClean="0"/>
              <a:t>Right to Dignity and treatment amounting to cruel, inhumane and degrading treatment. (CAT, </a:t>
            </a:r>
            <a:r>
              <a:rPr lang="en-US" sz="1600" dirty="0" err="1" smtClean="0"/>
              <a:t>CoK</a:t>
            </a:r>
            <a:r>
              <a:rPr lang="en-US" sz="1600" dirty="0" smtClean="0"/>
              <a:t> article 28 and 29)</a:t>
            </a:r>
          </a:p>
          <a:p>
            <a:r>
              <a:rPr lang="en-US" sz="1600" dirty="0"/>
              <a:t>The Committee on Economic, Social and Cultural Rights (CESCR) which monitors the implementation of the ICESCR has interpreted the right to health as an inclusive right. In General Comment No 14, the CESCR states that this right includes “the right to control one's health and body, including sexual and reproductive freedom.”  In addition, </a:t>
            </a:r>
            <a:r>
              <a:rPr lang="en-US" sz="1600" dirty="0" smtClean="0"/>
              <a:t>the </a:t>
            </a:r>
            <a:r>
              <a:rPr lang="en-US" sz="1600" dirty="0"/>
              <a:t>CESCR considers that the right to health includes a health system that </a:t>
            </a:r>
            <a:r>
              <a:rPr lang="en-US" sz="1600" dirty="0" smtClean="0"/>
              <a:t>includes:</a:t>
            </a:r>
            <a:endParaRPr lang="en-US" sz="1600" dirty="0"/>
          </a:p>
          <a:p>
            <a:endParaRPr lang="en-US" sz="1600" dirty="0"/>
          </a:p>
          <a:p>
            <a:r>
              <a:rPr lang="en-US" sz="1700" b="1" i="1" dirty="0"/>
              <a:t>“the right to a system of health protection which provides equality of opportunity for people to enjoy the highest attainable level of health.”</a:t>
            </a:r>
            <a:endParaRPr lang="en-US" sz="1700" b="1" i="1" dirty="0" smtClean="0"/>
          </a:p>
          <a:p>
            <a:endParaRPr lang="en-US" dirty="0" smtClean="0"/>
          </a:p>
          <a:p>
            <a:endParaRPr lang="en-US" dirty="0"/>
          </a:p>
          <a:p>
            <a:endParaRPr lang="en-US" dirty="0"/>
          </a:p>
        </p:txBody>
      </p:sp>
    </p:spTree>
    <p:extLst>
      <p:ext uri="{BB962C8B-B14F-4D97-AF65-F5344CB8AC3E}">
        <p14:creationId xmlns:p14="http://schemas.microsoft.com/office/powerpoint/2010/main" val="7212466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Maimuna</a:t>
            </a:r>
            <a:r>
              <a:rPr lang="en-US" dirty="0" smtClean="0"/>
              <a:t> Case.</a:t>
            </a:r>
            <a:endParaRPr lang="en-US" dirty="0"/>
          </a:p>
        </p:txBody>
      </p:sp>
      <p:sp>
        <p:nvSpPr>
          <p:cNvPr id="3" name="Content Placeholder 2"/>
          <p:cNvSpPr>
            <a:spLocks noGrp="1"/>
          </p:cNvSpPr>
          <p:nvPr>
            <p:ph idx="1"/>
          </p:nvPr>
        </p:nvSpPr>
        <p:spPr/>
        <p:txBody>
          <a:bodyPr/>
          <a:lstStyle/>
          <a:p>
            <a:r>
              <a:rPr lang="en-US" dirty="0"/>
              <a:t>This petition brings to the fore the challenges that citizens, particularly women, face with regard to accessing the right to health which is guaranteed to all persons under Article 43 of the Constitution</a:t>
            </a:r>
            <a:r>
              <a:rPr lang="en-US" dirty="0" smtClean="0"/>
              <a:t>.</a:t>
            </a:r>
          </a:p>
          <a:p>
            <a:r>
              <a:rPr lang="en-US" dirty="0"/>
              <a:t>Denying essential maternal care and illegally detaining those who seek but cannot afford it is a human rights violation that is especially harmful to women living under harsh economic circumstances.</a:t>
            </a:r>
          </a:p>
        </p:txBody>
      </p:sp>
    </p:spTree>
    <p:extLst>
      <p:ext uri="{BB962C8B-B14F-4D97-AF65-F5344CB8AC3E}">
        <p14:creationId xmlns:p14="http://schemas.microsoft.com/office/powerpoint/2010/main" val="3904126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SRHR IN KENYA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7143" y="2336800"/>
            <a:ext cx="9001689" cy="3598863"/>
          </a:xfrm>
        </p:spPr>
      </p:pic>
    </p:spTree>
    <p:extLst>
      <p:ext uri="{BB962C8B-B14F-4D97-AF65-F5344CB8AC3E}">
        <p14:creationId xmlns:p14="http://schemas.microsoft.com/office/powerpoint/2010/main" val="3399653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Cases (Ongoing)</a:t>
            </a:r>
            <a:endParaRPr lang="en-US" dirty="0"/>
          </a:p>
        </p:txBody>
      </p:sp>
      <p:sp>
        <p:nvSpPr>
          <p:cNvPr id="3" name="Content Placeholder 2"/>
          <p:cNvSpPr>
            <a:spLocks noGrp="1"/>
          </p:cNvSpPr>
          <p:nvPr>
            <p:ph idx="1"/>
          </p:nvPr>
        </p:nvSpPr>
        <p:spPr/>
        <p:txBody>
          <a:bodyPr/>
          <a:lstStyle/>
          <a:p>
            <a:r>
              <a:rPr lang="en-US" dirty="0" smtClean="0"/>
              <a:t>Forced and Coerced Sterilization of Women Living with HIV Cases (Petition 606 of 2014 and Petition 605 of 2014) </a:t>
            </a:r>
          </a:p>
          <a:p>
            <a:r>
              <a:rPr lang="en-US" dirty="0" smtClean="0"/>
              <a:t> FGM Case (Petition 8 of 2017 challenging the constitutionality of the provisions of the FGM Act)</a:t>
            </a:r>
          </a:p>
          <a:p>
            <a:r>
              <a:rPr lang="en-US" dirty="0" smtClean="0"/>
              <a:t>LGBTI Case (Petition 150 of 2016 consolidated with 234 of 2016 on decriminalization of the same sex consensual sexual acts)</a:t>
            </a:r>
          </a:p>
          <a:p>
            <a:r>
              <a:rPr lang="en-US" dirty="0" smtClean="0"/>
              <a:t>Reinstating of safe abortion guidelines </a:t>
            </a:r>
            <a:endParaRPr lang="en-US" dirty="0"/>
          </a:p>
        </p:txBody>
      </p:sp>
    </p:spTree>
    <p:extLst>
      <p:ext uri="{BB962C8B-B14F-4D97-AF65-F5344CB8AC3E}">
        <p14:creationId xmlns:p14="http://schemas.microsoft.com/office/powerpoint/2010/main" val="3449976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PETITION 216 OF 2015</a:t>
            </a:r>
            <a:endParaRPr lang="en-US" dirty="0"/>
          </a:p>
        </p:txBody>
      </p:sp>
      <p:sp>
        <p:nvSpPr>
          <p:cNvPr id="3" name="Content Placeholder 2"/>
          <p:cNvSpPr>
            <a:spLocks noGrp="1"/>
          </p:cNvSpPr>
          <p:nvPr>
            <p:ph idx="1"/>
          </p:nvPr>
        </p:nvSpPr>
        <p:spPr/>
        <p:txBody>
          <a:bodyPr>
            <a:normAutofit fontScale="85000" lnSpcReduction="20000"/>
          </a:bodyPr>
          <a:lstStyle/>
          <a:p>
            <a:r>
              <a:rPr lang="en-US" dirty="0"/>
              <a:t>Reinstating of safe abortion </a:t>
            </a:r>
            <a:r>
              <a:rPr lang="en-US" dirty="0" smtClean="0"/>
              <a:t>guidelines.</a:t>
            </a:r>
          </a:p>
          <a:p>
            <a:r>
              <a:rPr lang="en-US" sz="1900" dirty="0"/>
              <a:t>The 2nd Petitioner </a:t>
            </a:r>
            <a:r>
              <a:rPr lang="en-US" sz="1900" dirty="0" smtClean="0"/>
              <a:t>brought </a:t>
            </a:r>
            <a:r>
              <a:rPr lang="en-US" sz="1900" dirty="0"/>
              <a:t>this suit on behalf of the minor JMM as her mother and next friend. JMM is an adolescent girl who suffers from a chronic health problem following an unsafe abortion after defilement.</a:t>
            </a:r>
            <a:endParaRPr lang="en-US" sz="1900" dirty="0" smtClean="0"/>
          </a:p>
          <a:p>
            <a:r>
              <a:rPr lang="en-US" sz="1800" dirty="0" smtClean="0"/>
              <a:t>On </a:t>
            </a:r>
            <a:r>
              <a:rPr lang="en-US" sz="1800" dirty="0"/>
              <a:t>24 February 2014, the 3rd Respondent wrote and published a memo with reference number MOH/ADM/1/1/2 directed to “All Health Workers – Public/Private/FBO [Faith Based Organizations]” entitled “Training on Safe Abortions and Use of </a:t>
            </a:r>
            <a:r>
              <a:rPr lang="en-US" sz="1800" dirty="0" err="1"/>
              <a:t>Medabon</a:t>
            </a:r>
            <a:r>
              <a:rPr lang="en-US" sz="1800" dirty="0"/>
              <a:t> (Mifepristone + Misoprostol) for Abortions” (Memo). </a:t>
            </a:r>
            <a:endParaRPr lang="en-US" sz="1800" dirty="0" smtClean="0"/>
          </a:p>
          <a:p>
            <a:r>
              <a:rPr lang="en-US" sz="1800" dirty="0"/>
              <a:t>Respondent had received information that some members of Kenya Obstetrical and </a:t>
            </a:r>
            <a:r>
              <a:rPr lang="en-US" sz="1800" dirty="0" err="1"/>
              <a:t>Gynaecological</a:t>
            </a:r>
            <a:r>
              <a:rPr lang="en-US" sz="1800" dirty="0"/>
              <a:t> Society (KOGS) and its stakeholders were training health care workers on safe abortion practices and the use of </a:t>
            </a:r>
            <a:r>
              <a:rPr lang="en-US" sz="1800" dirty="0" err="1"/>
              <a:t>Medabon</a:t>
            </a:r>
            <a:r>
              <a:rPr lang="en-US" sz="1800" dirty="0"/>
              <a:t> medicine brand for abortion, which is a combination pack of Mifepristone and Misoprostol, both of which are part of the World Health Organization (WHO) recommended medicines for inducing abortion. </a:t>
            </a:r>
            <a:endParaRPr lang="en-US" sz="1800" dirty="0" smtClean="0"/>
          </a:p>
          <a:p>
            <a:r>
              <a:rPr lang="en-US" sz="1800" dirty="0"/>
              <a:t>The 3rd Respondent’s declaration that there is no need to train health care workers on safe abortion or importation of drugs for medical abortion; the direction to health care workers not to participate in any training on safe abortion and use of </a:t>
            </a:r>
            <a:r>
              <a:rPr lang="en-US" sz="1800" dirty="0" err="1"/>
              <a:t>Medabon</a:t>
            </a:r>
            <a:r>
              <a:rPr lang="en-US" sz="1800" dirty="0"/>
              <a:t>; and the withdrawal of the Standards and Guidelines and the National Training </a:t>
            </a:r>
            <a:r>
              <a:rPr lang="en-US" sz="1800" dirty="0" smtClean="0"/>
              <a:t>Curriculum which inherently </a:t>
            </a:r>
            <a:r>
              <a:rPr lang="en-US" sz="1800" dirty="0"/>
              <a:t>contravene the State’s obligation to </a:t>
            </a:r>
            <a:r>
              <a:rPr lang="en-US" sz="1800" dirty="0" smtClean="0"/>
              <a:t>ensure and realize </a:t>
            </a:r>
            <a:r>
              <a:rPr lang="en-US" sz="1800" dirty="0"/>
              <a:t>women’s and adolescent girls’ right to the highest attainable standard of health. </a:t>
            </a:r>
          </a:p>
        </p:txBody>
      </p:sp>
    </p:spTree>
    <p:extLst>
      <p:ext uri="{BB962C8B-B14F-4D97-AF65-F5344CB8AC3E}">
        <p14:creationId xmlns:p14="http://schemas.microsoft.com/office/powerpoint/2010/main" val="9088882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PETITION 216 OF 2015</a:t>
            </a:r>
          </a:p>
        </p:txBody>
      </p:sp>
      <p:sp>
        <p:nvSpPr>
          <p:cNvPr id="3" name="Content Placeholder 2"/>
          <p:cNvSpPr>
            <a:spLocks noGrp="1"/>
          </p:cNvSpPr>
          <p:nvPr>
            <p:ph idx="1"/>
          </p:nvPr>
        </p:nvSpPr>
        <p:spPr/>
        <p:txBody>
          <a:bodyPr>
            <a:normAutofit/>
          </a:bodyPr>
          <a:lstStyle/>
          <a:p>
            <a:r>
              <a:rPr lang="en-US" sz="1700" dirty="0"/>
              <a:t>464,690 induced abortions occurred in Kenya in 2012, corresponding to an induced abortion rate of 48 abortions per 1,000 women which is higher than the 2002 rate (45/1000), the 2008 average rate for East Africa (39/1000), and the 2008 rate for Africa (29/1000). An estimated 119,912 women received care for complications from unsafe abortions such as organ or systems failure, shock and in some instances these complications lead to death. </a:t>
            </a:r>
            <a:endParaRPr lang="en-US" sz="1700" dirty="0" smtClean="0"/>
          </a:p>
          <a:p>
            <a:r>
              <a:rPr lang="en-US" sz="1700" dirty="0" smtClean="0"/>
              <a:t>The </a:t>
            </a:r>
            <a:r>
              <a:rPr lang="en-US" sz="1700" dirty="0"/>
              <a:t>study also found that women aged less than 25 years to be 48% of those presenting for post abortion care, </a:t>
            </a:r>
            <a:r>
              <a:rPr lang="en-US" sz="1700" dirty="0" smtClean="0"/>
              <a:t>likely </a:t>
            </a:r>
            <a:r>
              <a:rPr lang="en-US" sz="1700" dirty="0"/>
              <a:t>after unsafe abortion; whereas 17% were women aged 10-19 years old</a:t>
            </a:r>
            <a:r>
              <a:rPr lang="en-US" sz="1700" dirty="0" smtClean="0"/>
              <a:t>.</a:t>
            </a:r>
          </a:p>
          <a:p>
            <a:r>
              <a:rPr lang="en-US" sz="1700" dirty="0"/>
              <a:t>(KNCHR) in </a:t>
            </a:r>
            <a:r>
              <a:rPr lang="en-US" sz="1700" dirty="0" smtClean="0"/>
              <a:t>2012 in </a:t>
            </a:r>
            <a:r>
              <a:rPr lang="en-US" sz="1700" dirty="0"/>
              <a:t>its published report of the outcome, the KNCHR recommended that “[t]he Ministry of Health and other stakeholders </a:t>
            </a:r>
            <a:r>
              <a:rPr lang="en-US" sz="1700" dirty="0" smtClean="0"/>
              <a:t>to </a:t>
            </a:r>
            <a:r>
              <a:rPr lang="en-US" sz="1700" dirty="0"/>
              <a:t>develop standards and guidelines to operationalize lawful termination of pregnancy as provided in the Constitution and in line with international human rights frameworks that Kenya is a party to</a:t>
            </a:r>
            <a:r>
              <a:rPr lang="en-US" sz="1700" dirty="0" smtClean="0"/>
              <a:t>.</a:t>
            </a:r>
            <a:endParaRPr lang="en-US" sz="1700" dirty="0"/>
          </a:p>
        </p:txBody>
      </p:sp>
    </p:spTree>
    <p:extLst>
      <p:ext uri="{BB962C8B-B14F-4D97-AF65-F5344CB8AC3E}">
        <p14:creationId xmlns:p14="http://schemas.microsoft.com/office/powerpoint/2010/main" val="847447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 in SRHR.</a:t>
            </a:r>
            <a:endParaRPr lang="en-US" dirty="0"/>
          </a:p>
        </p:txBody>
      </p:sp>
      <p:sp>
        <p:nvSpPr>
          <p:cNvPr id="5" name="Content Placeholder 4"/>
          <p:cNvSpPr>
            <a:spLocks noGrp="1"/>
          </p:cNvSpPr>
          <p:nvPr>
            <p:ph idx="1"/>
          </p:nvPr>
        </p:nvSpPr>
        <p:spPr/>
        <p:txBody>
          <a:bodyPr>
            <a:normAutofit lnSpcReduction="10000"/>
          </a:bodyPr>
          <a:lstStyle/>
          <a:p>
            <a:r>
              <a:rPr lang="en-US" dirty="0" smtClean="0"/>
              <a:t>1.Guidelines </a:t>
            </a:r>
            <a:r>
              <a:rPr lang="en-US" dirty="0"/>
              <a:t>on access to safe abortion – Gestational period -when? Nurse, Doctor, Pharmacist -By who? Under what circumstances? with the advancement of telemedicine, there is need to ensure standards.</a:t>
            </a:r>
          </a:p>
          <a:p>
            <a:r>
              <a:rPr lang="en-US" dirty="0" smtClean="0"/>
              <a:t>2.In-Vitro </a:t>
            </a:r>
            <a:r>
              <a:rPr lang="en-US" dirty="0"/>
              <a:t>fertilization and surrogacy remain unregulated; Who is the parent – commissioning parent? </a:t>
            </a:r>
          </a:p>
          <a:p>
            <a:r>
              <a:rPr lang="en-US" dirty="0" smtClean="0"/>
              <a:t>3.Comprehensive </a:t>
            </a:r>
            <a:r>
              <a:rPr lang="en-US" dirty="0"/>
              <a:t>Sexuality Education – has moral, political and religious objections yet remain vital.</a:t>
            </a:r>
          </a:p>
          <a:p>
            <a:r>
              <a:rPr lang="en-US" dirty="0" smtClean="0"/>
              <a:t>4.Sterilization </a:t>
            </a:r>
            <a:r>
              <a:rPr lang="en-US" dirty="0"/>
              <a:t>of women – a silent violation that has been documented in Kenya &amp; Uganda.</a:t>
            </a:r>
          </a:p>
          <a:p>
            <a:endParaRPr lang="en-US" dirty="0"/>
          </a:p>
        </p:txBody>
      </p:sp>
    </p:spTree>
    <p:extLst>
      <p:ext uri="{BB962C8B-B14F-4D97-AF65-F5344CB8AC3E}">
        <p14:creationId xmlns:p14="http://schemas.microsoft.com/office/powerpoint/2010/main" val="3077407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lstStyle/>
          <a:p>
            <a:r>
              <a:rPr lang="en-US" dirty="0" smtClean="0"/>
              <a:t>Continuous monitoring to promote accountability and transparency</a:t>
            </a:r>
          </a:p>
          <a:p>
            <a:pPr lvl="1"/>
            <a:r>
              <a:rPr lang="en-US" dirty="0" smtClean="0"/>
              <a:t>Strategic Litigation</a:t>
            </a:r>
          </a:p>
          <a:p>
            <a:pPr lvl="1"/>
            <a:r>
              <a:rPr lang="en-US" dirty="0" smtClean="0"/>
              <a:t>Requests for info – health governance [implementation of the right to health has to ultimately be for the public good.]) GAVI letter, MOH Letter</a:t>
            </a:r>
          </a:p>
          <a:p>
            <a:pPr lvl="1"/>
            <a:r>
              <a:rPr lang="en-US" dirty="0" smtClean="0"/>
              <a:t>Legal and Policy audits (state and non-state actors)</a:t>
            </a:r>
          </a:p>
          <a:p>
            <a:pPr lvl="1"/>
            <a:r>
              <a:rPr lang="en-US" dirty="0" smtClean="0"/>
              <a:t>Shadow Reports on the right to health</a:t>
            </a:r>
            <a:endParaRPr lang="en-US" dirty="0"/>
          </a:p>
        </p:txBody>
      </p:sp>
    </p:spTree>
    <p:extLst>
      <p:ext uri="{BB962C8B-B14F-4D97-AF65-F5344CB8AC3E}">
        <p14:creationId xmlns:p14="http://schemas.microsoft.com/office/powerpoint/2010/main" val="3549986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2484120"/>
            <a:ext cx="8839200" cy="3749039"/>
          </a:xfrm>
        </p:spPr>
      </p:pic>
    </p:spTree>
    <p:extLst>
      <p:ext uri="{BB962C8B-B14F-4D97-AF65-F5344CB8AC3E}">
        <p14:creationId xmlns:p14="http://schemas.microsoft.com/office/powerpoint/2010/main" val="2094726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a:t>This is further reinforced by the adoption of a clearer definition during the 1994 UN ICPD in Cairo where it was agreed that reproductive rights embrace certain human rights that are already recognized in national laws, international human rights documents</a:t>
            </a:r>
            <a:r>
              <a:rPr lang="en-US" dirty="0" smtClean="0"/>
              <a:t>.</a:t>
            </a:r>
            <a:endParaRPr lang="en-US" dirty="0"/>
          </a:p>
          <a:p>
            <a:r>
              <a:rPr lang="en-US" sz="2000" i="1" dirty="0"/>
              <a:t>One of the things that the ICPD (International Conference on Population and Development) emphasized on and radically transformed was the view and perception that most policy makers and </a:t>
            </a:r>
            <a:r>
              <a:rPr lang="en-US" sz="2000" i="1" dirty="0" err="1"/>
              <a:t>programme</a:t>
            </a:r>
            <a:r>
              <a:rPr lang="en-US" sz="2000" i="1" dirty="0"/>
              <a:t> managers hold – it highlighted the importance of moving away from the top-down approaches and pre-planned goals to those that would seek to directly address issues of the ‘individual’ that ‘couple’.</a:t>
            </a:r>
          </a:p>
        </p:txBody>
      </p:sp>
    </p:spTree>
    <p:extLst>
      <p:ext uri="{BB962C8B-B14F-4D97-AF65-F5344CB8AC3E}">
        <p14:creationId xmlns:p14="http://schemas.microsoft.com/office/powerpoint/2010/main" val="192796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a:t>The provision of the right to health under the ICESCR has allowed for states to take a substantive stand on providing health care services to all their citizens. This is also a reflection of the regional instrument – African Charter on Human and People’s Rights.</a:t>
            </a:r>
          </a:p>
        </p:txBody>
      </p:sp>
    </p:spTree>
    <p:extLst>
      <p:ext uri="{BB962C8B-B14F-4D97-AF65-F5344CB8AC3E}">
        <p14:creationId xmlns:p14="http://schemas.microsoft.com/office/powerpoint/2010/main" val="738466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0163" y="2336800"/>
            <a:ext cx="8886825" cy="4006850"/>
          </a:xfrm>
        </p:spPr>
      </p:pic>
    </p:spTree>
    <p:extLst>
      <p:ext uri="{BB962C8B-B14F-4D97-AF65-F5344CB8AC3E}">
        <p14:creationId xmlns:p14="http://schemas.microsoft.com/office/powerpoint/2010/main" val="2307094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SRHR IN KENYA</a:t>
            </a:r>
            <a:endParaRPr lang="en-US" dirty="0"/>
          </a:p>
        </p:txBody>
      </p:sp>
      <p:sp>
        <p:nvSpPr>
          <p:cNvPr id="3" name="Content Placeholder 2"/>
          <p:cNvSpPr>
            <a:spLocks noGrp="1"/>
          </p:cNvSpPr>
          <p:nvPr>
            <p:ph idx="1"/>
          </p:nvPr>
        </p:nvSpPr>
        <p:spPr/>
        <p:txBody>
          <a:bodyPr/>
          <a:lstStyle/>
          <a:p>
            <a:r>
              <a:rPr lang="en-US" dirty="0"/>
              <a:t>Despite the right to health in Kenya, and quite specifically the right to Reproductive HealthCare, being provided for in the Bill of Rights its progressive implementation has been marred with uncertainty and a lack of strategy towards achieving its realization.</a:t>
            </a:r>
          </a:p>
        </p:txBody>
      </p:sp>
    </p:spTree>
    <p:extLst>
      <p:ext uri="{BB962C8B-B14F-4D97-AF65-F5344CB8AC3E}">
        <p14:creationId xmlns:p14="http://schemas.microsoft.com/office/powerpoint/2010/main" val="905358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SRHR IN KENYA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321" y="2345281"/>
            <a:ext cx="9921004" cy="3912644"/>
          </a:xfrm>
        </p:spPr>
      </p:pic>
    </p:spTree>
    <p:extLst>
      <p:ext uri="{BB962C8B-B14F-4D97-AF65-F5344CB8AC3E}">
        <p14:creationId xmlns:p14="http://schemas.microsoft.com/office/powerpoint/2010/main" val="304843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AND POLICY FRAMEWORK</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5789" b="5789"/>
          <a:stretch>
            <a:fillRect/>
          </a:stretch>
        </p:blipFill>
        <p:spPr>
          <a:xfrm>
            <a:off x="4868333" y="2157413"/>
            <a:ext cx="6075892" cy="4471987"/>
          </a:xfrm>
        </p:spPr>
      </p:pic>
      <p:sp>
        <p:nvSpPr>
          <p:cNvPr id="4" name="Text Placeholder 3"/>
          <p:cNvSpPr>
            <a:spLocks noGrp="1"/>
          </p:cNvSpPr>
          <p:nvPr>
            <p:ph type="body" sz="half" idx="2"/>
          </p:nvPr>
        </p:nvSpPr>
        <p:spPr>
          <a:xfrm>
            <a:off x="328613" y="2043114"/>
            <a:ext cx="4256541" cy="4586286"/>
          </a:xfrm>
        </p:spPr>
        <p:txBody>
          <a:bodyPr>
            <a:noAutofit/>
          </a:bodyPr>
          <a:lstStyle/>
          <a:p>
            <a:pPr marL="285750" lvl="0" indent="-285750">
              <a:buFont typeface="Wingdings" panose="05000000000000000000" pitchFamily="2" charset="2"/>
              <a:buChar char="v"/>
            </a:pPr>
            <a:r>
              <a:rPr lang="en-US" sz="2000" dirty="0"/>
              <a:t>The Constitution</a:t>
            </a:r>
          </a:p>
          <a:p>
            <a:pPr marL="285750" lvl="0" indent="-285750">
              <a:buFont typeface="Wingdings" panose="05000000000000000000" pitchFamily="2" charset="2"/>
              <a:buChar char="v"/>
            </a:pPr>
            <a:r>
              <a:rPr lang="en-US" sz="2000" dirty="0"/>
              <a:t>Penal Code</a:t>
            </a:r>
          </a:p>
          <a:p>
            <a:pPr marL="285750" lvl="0" indent="-285750">
              <a:buFont typeface="Wingdings" panose="05000000000000000000" pitchFamily="2" charset="2"/>
              <a:buChar char="v"/>
            </a:pPr>
            <a:r>
              <a:rPr lang="en-US" sz="2000" dirty="0"/>
              <a:t>The Protection Against Domestic Violence Act</a:t>
            </a:r>
          </a:p>
          <a:p>
            <a:pPr marL="285750" lvl="0" indent="-285750">
              <a:buFont typeface="Wingdings" panose="05000000000000000000" pitchFamily="2" charset="2"/>
              <a:buChar char="v"/>
            </a:pPr>
            <a:r>
              <a:rPr lang="en-US" sz="2000" dirty="0"/>
              <a:t>The Sexual Offences Act</a:t>
            </a:r>
          </a:p>
          <a:p>
            <a:pPr marL="285750" lvl="0" indent="-285750">
              <a:buFont typeface="Wingdings" panose="05000000000000000000" pitchFamily="2" charset="2"/>
              <a:buChar char="v"/>
            </a:pPr>
            <a:r>
              <a:rPr lang="en-US" sz="2000" dirty="0"/>
              <a:t>The HIV Prevention and Control Act</a:t>
            </a:r>
          </a:p>
          <a:p>
            <a:pPr marL="285750" lvl="0" indent="-285750">
              <a:buFont typeface="Wingdings" panose="05000000000000000000" pitchFamily="2" charset="2"/>
              <a:buChar char="v"/>
            </a:pPr>
            <a:r>
              <a:rPr lang="en-US" sz="2000" dirty="0"/>
              <a:t>Victims Protection Act</a:t>
            </a:r>
          </a:p>
          <a:p>
            <a:pPr marL="285750" lvl="0" indent="-285750">
              <a:buFont typeface="Wingdings" panose="05000000000000000000" pitchFamily="2" charset="2"/>
              <a:buChar char="v"/>
            </a:pPr>
            <a:r>
              <a:rPr lang="en-US" sz="2000" dirty="0"/>
              <a:t>The Marriage Act</a:t>
            </a:r>
          </a:p>
          <a:p>
            <a:pPr marL="285750" lvl="0" indent="-285750">
              <a:buFont typeface="Wingdings" panose="05000000000000000000" pitchFamily="2" charset="2"/>
              <a:buChar char="v"/>
            </a:pPr>
            <a:r>
              <a:rPr lang="en-US" sz="2000" dirty="0"/>
              <a:t>Prohibition Against Female Genital Mutilation Act</a:t>
            </a:r>
          </a:p>
          <a:p>
            <a:pPr marL="285750" indent="-285750">
              <a:buFont typeface="Wingdings" panose="05000000000000000000" pitchFamily="2" charset="2"/>
              <a:buChar char="v"/>
            </a:pPr>
            <a:r>
              <a:rPr lang="en-US" sz="2000" dirty="0"/>
              <a:t>The Health Act 2017</a:t>
            </a:r>
          </a:p>
        </p:txBody>
      </p:sp>
    </p:spTree>
    <p:extLst>
      <p:ext uri="{BB962C8B-B14F-4D97-AF65-F5344CB8AC3E}">
        <p14:creationId xmlns:p14="http://schemas.microsoft.com/office/powerpoint/2010/main" val="1369305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874</TotalTime>
  <Words>2424</Words>
  <Application>Microsoft Office PowerPoint</Application>
  <PresentationFormat>Widescreen</PresentationFormat>
  <Paragraphs>112</Paragraphs>
  <Slides>35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Palatino Linotype</vt:lpstr>
      <vt:lpstr>Times New Roman</vt:lpstr>
      <vt:lpstr>Trebuchet MS</vt:lpstr>
      <vt:lpstr>Wingdings</vt:lpstr>
      <vt:lpstr>Wingdings 3</vt:lpstr>
      <vt:lpstr>Berlin</vt:lpstr>
      <vt:lpstr>SRHR Litigation as a Tool for Accountability in East Africa.</vt:lpstr>
      <vt:lpstr>SRHR IN KENYA.</vt:lpstr>
      <vt:lpstr>SRHR IN KENYA</vt:lpstr>
      <vt:lpstr>OVERVIEW</vt:lpstr>
      <vt:lpstr>OVERVIEW</vt:lpstr>
      <vt:lpstr>OVERVIEW</vt:lpstr>
      <vt:lpstr>SRHR IN KENYA</vt:lpstr>
      <vt:lpstr>SRHR IN KENYA</vt:lpstr>
      <vt:lpstr>LEGISLATIVE AND POLICY FRAMEWORK</vt:lpstr>
      <vt:lpstr>Policies</vt:lpstr>
      <vt:lpstr>Kenyan Constitutional Provisions that govern healthcare.</vt:lpstr>
      <vt:lpstr>ARTICLE 43 (1)(a)</vt:lpstr>
      <vt:lpstr>Article 28 and 29</vt:lpstr>
      <vt:lpstr>Article 26 (4)</vt:lpstr>
      <vt:lpstr>Article 27</vt:lpstr>
      <vt:lpstr>Progressive Implementation of the right to reproductive healthcare.</vt:lpstr>
      <vt:lpstr>The scrupulous implementation and enforcement of socio-economic rights has the potential to improve the quality of life and the overall well-being of the Kenyan people; spur economic growth; enhance human development; ensure social justice, improved working conditions and labor practices in the workplace…</vt:lpstr>
      <vt:lpstr>SRHR should be at the top of the agenda.</vt:lpstr>
      <vt:lpstr>2008-2009 Kenya Demographic and Health Survey</vt:lpstr>
      <vt:lpstr>Kenya Demographic and Health Survey 2014 on Gender Issues</vt:lpstr>
      <vt:lpstr>SRHR should be at the top of the agenda.</vt:lpstr>
      <vt:lpstr>SRHR should be at the top of the agenda.</vt:lpstr>
      <vt:lpstr>SRHR should be at the top of the agenda.</vt:lpstr>
      <vt:lpstr>ACCOUNTABILITY MEASURES: STRATEGIC LITIGATION.</vt:lpstr>
      <vt:lpstr>The Maimuna Case (Status - Completed)</vt:lpstr>
      <vt:lpstr>The Maimuna Case</vt:lpstr>
      <vt:lpstr>The Maimuna Case</vt:lpstr>
      <vt:lpstr>ARISING ILLEGALITIES</vt:lpstr>
      <vt:lpstr>The Maimuna Case.</vt:lpstr>
      <vt:lpstr>Other Cases (Ongoing)</vt:lpstr>
      <vt:lpstr>PETITION 216 OF 2015</vt:lpstr>
      <vt:lpstr>PETITION 216 OF 2015</vt:lpstr>
      <vt:lpstr>Gaps in SRHR.</vt:lpstr>
      <vt:lpstr>Moving Forward</vt:lpstr>
      <vt:lpstr>QUESTIONS???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SRHR Litigation as a Tool for Accountability in East Africa.</dc:title>
  <dc:creator>Linda</dc:creator>
  <cp:lastModifiedBy>Windows User</cp:lastModifiedBy>
  <cp:revision>25</cp:revision>
  <dcterms:created xsi:type="dcterms:W3CDTF">2018-06-27T15:38:49Z</dcterms:created>
  <dcterms:modified xsi:type="dcterms:W3CDTF">2018-06-29T07:49:03Z</dcterms:modified>
</cp:coreProperties>
</file>