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9" r:id="rId2"/>
    <p:sldId id="380" r:id="rId3"/>
    <p:sldId id="381" r:id="rId4"/>
    <p:sldId id="393" r:id="rId5"/>
    <p:sldId id="394" r:id="rId6"/>
    <p:sldId id="396" r:id="rId7"/>
    <p:sldId id="395" r:id="rId8"/>
    <p:sldId id="382" r:id="rId9"/>
    <p:sldId id="400" r:id="rId10"/>
    <p:sldId id="401" r:id="rId11"/>
    <p:sldId id="403" r:id="rId12"/>
    <p:sldId id="404" r:id="rId13"/>
    <p:sldId id="402" r:id="rId14"/>
    <p:sldId id="405" r:id="rId15"/>
    <p:sldId id="406" r:id="rId16"/>
    <p:sldId id="407" r:id="rId17"/>
    <p:sldId id="408" r:id="rId18"/>
    <p:sldId id="409" r:id="rId19"/>
    <p:sldId id="383" r:id="rId20"/>
    <p:sldId id="384" r:id="rId21"/>
    <p:sldId id="385" r:id="rId22"/>
    <p:sldId id="410" r:id="rId23"/>
    <p:sldId id="411" r:id="rId24"/>
    <p:sldId id="412" r:id="rId25"/>
    <p:sldId id="391" r:id="rId26"/>
    <p:sldId id="389" r:id="rId27"/>
    <p:sldId id="413" r:id="rId28"/>
    <p:sldId id="414" r:id="rId29"/>
    <p:sldId id="419" r:id="rId30"/>
    <p:sldId id="420" r:id="rId31"/>
    <p:sldId id="387" r:id="rId32"/>
    <p:sldId id="416" r:id="rId33"/>
    <p:sldId id="417" r:id="rId34"/>
    <p:sldId id="378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98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DB251-50AF-4CD9-822B-E7C346D4AE52}" type="datetimeFigureOut">
              <a:rPr lang="en-ZA" smtClean="0"/>
              <a:t>2017/08/31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1CC2-336A-492C-9829-CFC6DC27A7B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63194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DB251-50AF-4CD9-822B-E7C346D4AE52}" type="datetimeFigureOut">
              <a:rPr lang="en-ZA" smtClean="0"/>
              <a:t>2017/08/31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1CC2-336A-492C-9829-CFC6DC27A7B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2684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DB251-50AF-4CD9-822B-E7C346D4AE52}" type="datetimeFigureOut">
              <a:rPr lang="en-ZA" smtClean="0"/>
              <a:t>2017/08/31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1CC2-336A-492C-9829-CFC6DC27A7B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48852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DB251-50AF-4CD9-822B-E7C346D4AE52}" type="datetimeFigureOut">
              <a:rPr lang="en-ZA" smtClean="0"/>
              <a:t>2017/08/31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1CC2-336A-492C-9829-CFC6DC27A7B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49119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DB251-50AF-4CD9-822B-E7C346D4AE52}" type="datetimeFigureOut">
              <a:rPr lang="en-ZA" smtClean="0"/>
              <a:t>2017/08/31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1CC2-336A-492C-9829-CFC6DC27A7B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64227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DB251-50AF-4CD9-822B-E7C346D4AE52}" type="datetimeFigureOut">
              <a:rPr lang="en-ZA" smtClean="0"/>
              <a:t>2017/08/31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1CC2-336A-492C-9829-CFC6DC27A7B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87015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DB251-50AF-4CD9-822B-E7C346D4AE52}" type="datetimeFigureOut">
              <a:rPr lang="en-ZA" smtClean="0"/>
              <a:t>2017/08/31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1CC2-336A-492C-9829-CFC6DC27A7B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4313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DB251-50AF-4CD9-822B-E7C346D4AE52}" type="datetimeFigureOut">
              <a:rPr lang="en-ZA" smtClean="0"/>
              <a:t>2017/08/31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1CC2-336A-492C-9829-CFC6DC27A7B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35160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DB251-50AF-4CD9-822B-E7C346D4AE52}" type="datetimeFigureOut">
              <a:rPr lang="en-ZA" smtClean="0"/>
              <a:t>2017/08/31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1CC2-336A-492C-9829-CFC6DC27A7B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9697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DB251-50AF-4CD9-822B-E7C346D4AE52}" type="datetimeFigureOut">
              <a:rPr lang="en-ZA" smtClean="0"/>
              <a:t>2017/08/31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1CC2-336A-492C-9829-CFC6DC27A7B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35612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DB251-50AF-4CD9-822B-E7C346D4AE52}" type="datetimeFigureOut">
              <a:rPr lang="en-ZA" smtClean="0"/>
              <a:t>2017/08/31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1CC2-336A-492C-9829-CFC6DC27A7B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652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DB251-50AF-4CD9-822B-E7C346D4AE52}" type="datetimeFigureOut">
              <a:rPr lang="en-ZA" smtClean="0"/>
              <a:t>2017/08/31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61CC2-336A-492C-9829-CFC6DC27A7B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282367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1470025"/>
          </a:xfrm>
        </p:spPr>
        <p:txBody>
          <a:bodyPr>
            <a:noAutofit/>
          </a:bodyPr>
          <a:lstStyle/>
          <a:p>
            <a:r>
              <a:rPr lang="en-ZA" sz="3600" dirty="0" smtClean="0"/>
              <a:t>Spatial Planning and Land Use Management Act</a:t>
            </a:r>
            <a:br>
              <a:rPr lang="en-ZA" sz="3600" dirty="0" smtClean="0"/>
            </a:br>
            <a:r>
              <a:rPr lang="en-ZA" sz="3600" dirty="0" smtClean="0"/>
              <a:t/>
            </a:r>
            <a:br>
              <a:rPr lang="en-ZA" sz="3600" dirty="0" smtClean="0"/>
            </a:br>
            <a:r>
              <a:rPr lang="en-ZA" sz="2800" dirty="0" smtClean="0"/>
              <a:t>PHA / Centre for Environmental Rights / Centre of Excellence on Food Security</a:t>
            </a:r>
            <a:endParaRPr lang="en-ZA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384376"/>
            <a:ext cx="9144000" cy="3501008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ZA" dirty="0" err="1" smtClean="0">
                <a:solidFill>
                  <a:schemeClr val="bg1"/>
                </a:solidFill>
              </a:rPr>
              <a:t>Jaap</a:t>
            </a:r>
            <a:r>
              <a:rPr lang="en-ZA" dirty="0" smtClean="0">
                <a:solidFill>
                  <a:schemeClr val="bg1"/>
                </a:solidFill>
              </a:rPr>
              <a:t> de </a:t>
            </a:r>
            <a:r>
              <a:rPr lang="en-ZA" dirty="0" err="1" smtClean="0">
                <a:solidFill>
                  <a:schemeClr val="bg1"/>
                </a:solidFill>
              </a:rPr>
              <a:t>Visser</a:t>
            </a:r>
            <a:endParaRPr lang="en-ZA" dirty="0" smtClean="0">
              <a:solidFill>
                <a:schemeClr val="bg1"/>
              </a:solidFill>
            </a:endParaRPr>
          </a:p>
          <a:p>
            <a:r>
              <a:rPr lang="en-ZA" dirty="0" smtClean="0">
                <a:solidFill>
                  <a:schemeClr val="bg1"/>
                </a:solidFill>
              </a:rPr>
              <a:t>31 August 2017</a:t>
            </a:r>
          </a:p>
          <a:p>
            <a:endParaRPr lang="en-ZA" dirty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5085184"/>
            <a:ext cx="4059324" cy="1443085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3739344"/>
            <a:ext cx="1061676" cy="1273832"/>
          </a:xfrm>
          <a:prstGeom prst="rect">
            <a:avLst/>
          </a:prstGeom>
        </p:spPr>
      </p:pic>
      <p:sp>
        <p:nvSpPr>
          <p:cNvPr id="11" name="Subtitle 2"/>
          <p:cNvSpPr txBox="1">
            <a:spLocks/>
          </p:cNvSpPr>
          <p:nvPr/>
        </p:nvSpPr>
        <p:spPr>
          <a:xfrm>
            <a:off x="7382884" y="8673082"/>
            <a:ext cx="5454297" cy="2538562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ZA" smtClean="0">
                <a:solidFill>
                  <a:schemeClr val="bg1"/>
                </a:solidFill>
              </a:rPr>
              <a:t>Jaap de Visser</a:t>
            </a:r>
          </a:p>
          <a:p>
            <a:r>
              <a:rPr lang="en-ZA" smtClean="0">
                <a:solidFill>
                  <a:schemeClr val="bg1"/>
                </a:solidFill>
              </a:rPr>
              <a:t>31 August 2017</a:t>
            </a:r>
          </a:p>
          <a:p>
            <a:endParaRPr lang="en-ZA" dirty="0">
              <a:solidFill>
                <a:schemeClr val="bg1"/>
              </a:solidFill>
            </a:endParaRPr>
          </a:p>
        </p:txBody>
      </p:sp>
      <p:pic>
        <p:nvPicPr>
          <p:cNvPr id="12" name="Picture 11" descr="https://www.uwc.ac.za/Faculties/EMS/COEFS/BannerImages/COEFS_Log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14" y="3722078"/>
            <a:ext cx="3157448" cy="1363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172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382382"/>
              </p:ext>
            </p:extLst>
          </p:nvPr>
        </p:nvGraphicFramePr>
        <p:xfrm>
          <a:off x="0" y="980648"/>
          <a:ext cx="9144000" cy="5877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8851">
                <a:tc>
                  <a:txBody>
                    <a:bodyPr/>
                    <a:lstStyle/>
                    <a:p>
                      <a:r>
                        <a:rPr lang="en-ZA" sz="2000" b="1" i="1" dirty="0" smtClean="0">
                          <a:solidFill>
                            <a:schemeClr val="tx1"/>
                          </a:solidFill>
                        </a:rPr>
                        <a:t>DFA</a:t>
                      </a:r>
                      <a:r>
                        <a:rPr lang="en-ZA" sz="2000" b="1" i="1" baseline="0" dirty="0" smtClean="0">
                          <a:solidFill>
                            <a:schemeClr val="tx1"/>
                          </a:solidFill>
                        </a:rPr>
                        <a:t> (2010)</a:t>
                      </a:r>
                      <a:endParaRPr lang="en-ZA" sz="20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Maccsands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(2012)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Lagoon Bay (2013)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Habitat (2014)</a:t>
                      </a:r>
                    </a:p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Pieterse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(2016)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Tronop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(2015)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91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Can province take ‘town planning’ </a:t>
                      </a: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decisions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93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 municipality takes town planning decisions (rezoning &amp; township development)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72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1279755"/>
              </p:ext>
            </p:extLst>
          </p:nvPr>
        </p:nvGraphicFramePr>
        <p:xfrm>
          <a:off x="0" y="980648"/>
          <a:ext cx="9144000" cy="5877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0183">
                <a:tc>
                  <a:txBody>
                    <a:bodyPr/>
                    <a:lstStyle/>
                    <a:p>
                      <a:r>
                        <a:rPr lang="en-ZA" sz="2000" b="1" i="1" dirty="0" smtClean="0">
                          <a:solidFill>
                            <a:schemeClr val="tx1"/>
                          </a:solidFill>
                        </a:rPr>
                        <a:t>DFA</a:t>
                      </a:r>
                      <a:r>
                        <a:rPr lang="en-ZA" sz="2000" b="1" i="1" baseline="0" dirty="0" smtClean="0">
                          <a:solidFill>
                            <a:schemeClr val="tx1"/>
                          </a:solidFill>
                        </a:rPr>
                        <a:t> (2010)</a:t>
                      </a:r>
                      <a:endParaRPr lang="en-ZA" sz="20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Maccsands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(2012)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Lagoon Bay (2013)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Habitat (2014)</a:t>
                      </a:r>
                    </a:p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Pieterse</a:t>
                      </a:r>
                      <a:r>
                        <a:rPr lang="en-ZA" sz="2000" i="1" baseline="0" dirty="0" smtClean="0">
                          <a:solidFill>
                            <a:schemeClr val="tx1"/>
                          </a:solidFill>
                        </a:rPr>
                        <a:t> (2016)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Tronop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(2015)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91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Can province take ‘town planning’ </a:t>
                      </a: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decisions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Does a national approval make municipal approval </a:t>
                      </a: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unnecessary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80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 municipality takes town planning decisions (rezoning &amp; township development)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72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9576230"/>
              </p:ext>
            </p:extLst>
          </p:nvPr>
        </p:nvGraphicFramePr>
        <p:xfrm>
          <a:off x="0" y="980648"/>
          <a:ext cx="9144000" cy="5877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0183">
                <a:tc>
                  <a:txBody>
                    <a:bodyPr/>
                    <a:lstStyle/>
                    <a:p>
                      <a:r>
                        <a:rPr lang="en-ZA" sz="2000" b="1" i="1" dirty="0" smtClean="0">
                          <a:solidFill>
                            <a:schemeClr val="tx1"/>
                          </a:solidFill>
                        </a:rPr>
                        <a:t>DFA</a:t>
                      </a:r>
                      <a:r>
                        <a:rPr lang="en-ZA" sz="2000" b="1" i="1" baseline="0" dirty="0" smtClean="0">
                          <a:solidFill>
                            <a:schemeClr val="tx1"/>
                          </a:solidFill>
                        </a:rPr>
                        <a:t> (2010)</a:t>
                      </a:r>
                      <a:endParaRPr lang="en-ZA" sz="20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Maccsands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(2012)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Lagoon Bay (2013)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Habitat (2014)</a:t>
                      </a:r>
                    </a:p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Pieterse</a:t>
                      </a:r>
                      <a:r>
                        <a:rPr lang="en-ZA" sz="2000" i="1" baseline="0" dirty="0" smtClean="0">
                          <a:solidFill>
                            <a:schemeClr val="tx1"/>
                          </a:solidFill>
                        </a:rPr>
                        <a:t> (2016)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Tronop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(2015)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91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Can province take ‘town planning’ </a:t>
                      </a: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decisions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Does a national approval make municipal approval </a:t>
                      </a: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unnecessary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80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 municipality takes town planning decisions (rezoning &amp; township development)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 municipality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must still take decision</a:t>
                      </a:r>
                      <a:endParaRPr lang="en-ZA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72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8983209"/>
              </p:ext>
            </p:extLst>
          </p:nvPr>
        </p:nvGraphicFramePr>
        <p:xfrm>
          <a:off x="0" y="980648"/>
          <a:ext cx="9144000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4665">
                <a:tc>
                  <a:txBody>
                    <a:bodyPr/>
                    <a:lstStyle/>
                    <a:p>
                      <a:r>
                        <a:rPr lang="en-ZA" sz="2000" b="1" i="1" dirty="0" smtClean="0">
                          <a:solidFill>
                            <a:schemeClr val="tx1"/>
                          </a:solidFill>
                        </a:rPr>
                        <a:t>DFA</a:t>
                      </a:r>
                      <a:r>
                        <a:rPr lang="en-ZA" sz="2000" b="1" i="1" baseline="0" dirty="0" smtClean="0">
                          <a:solidFill>
                            <a:schemeClr val="tx1"/>
                          </a:solidFill>
                        </a:rPr>
                        <a:t> (2010)</a:t>
                      </a:r>
                      <a:endParaRPr lang="en-ZA" sz="20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Maccsands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(2012)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Lagoon Bay (2013)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Habitat (2014)</a:t>
                      </a:r>
                    </a:p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Pieterse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(2016)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Tronop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(2015)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65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Can province take ‘town planning’ </a:t>
                      </a: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decisions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Does a national approval make municipal approval </a:t>
                      </a: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unnecessary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Can province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overrule municipality when development is ‘</a:t>
                      </a:r>
                      <a:r>
                        <a:rPr lang="en-ZA" sz="2000" baseline="0" dirty="0" smtClean="0">
                          <a:solidFill>
                            <a:srgbClr val="FFFF00"/>
                          </a:solidFill>
                        </a:rPr>
                        <a:t>bigger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than the municipality’?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8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 municipality takes town planning decisions (rezoning &amp; township development)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 municipality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must still take decision</a:t>
                      </a:r>
                      <a:endParaRPr lang="en-ZA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72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5492935"/>
              </p:ext>
            </p:extLst>
          </p:nvPr>
        </p:nvGraphicFramePr>
        <p:xfrm>
          <a:off x="0" y="980648"/>
          <a:ext cx="9144000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4665">
                <a:tc>
                  <a:txBody>
                    <a:bodyPr/>
                    <a:lstStyle/>
                    <a:p>
                      <a:r>
                        <a:rPr lang="en-ZA" sz="2000" b="1" i="1" dirty="0" smtClean="0">
                          <a:solidFill>
                            <a:schemeClr val="tx1"/>
                          </a:solidFill>
                        </a:rPr>
                        <a:t>DFA</a:t>
                      </a:r>
                      <a:r>
                        <a:rPr lang="en-ZA" sz="2000" b="1" i="1" baseline="0" dirty="0" smtClean="0">
                          <a:solidFill>
                            <a:schemeClr val="tx1"/>
                          </a:solidFill>
                        </a:rPr>
                        <a:t> (2010)</a:t>
                      </a:r>
                      <a:endParaRPr lang="en-ZA" sz="20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Maccsands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(2012)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Lagoon Bay (2013)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Habitat (2014)</a:t>
                      </a:r>
                    </a:p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Pieterse</a:t>
                      </a:r>
                      <a:r>
                        <a:rPr lang="en-ZA" sz="2000" i="1" baseline="0" dirty="0" smtClean="0">
                          <a:solidFill>
                            <a:schemeClr val="tx1"/>
                          </a:solidFill>
                        </a:rPr>
                        <a:t> (2016)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Tronop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(2015)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65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Can province take ‘town planning’ </a:t>
                      </a: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decisions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Does a national approval make municipal approval </a:t>
                      </a: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unnecessary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Can province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overrule municipality when development is ‘</a:t>
                      </a:r>
                      <a:r>
                        <a:rPr lang="en-ZA" sz="2000" baseline="0" dirty="0" smtClean="0">
                          <a:solidFill>
                            <a:srgbClr val="FFFF00"/>
                          </a:solidFill>
                        </a:rPr>
                        <a:t>bigger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than the municipality’?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8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 municipality takes town planning decisions (rezoning &amp; township development)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 municipality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must still take decision</a:t>
                      </a:r>
                      <a:endParaRPr lang="en-ZA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 municipality must still take decision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872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3584841"/>
              </p:ext>
            </p:extLst>
          </p:nvPr>
        </p:nvGraphicFramePr>
        <p:xfrm>
          <a:off x="0" y="980648"/>
          <a:ext cx="9144000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4665">
                <a:tc>
                  <a:txBody>
                    <a:bodyPr/>
                    <a:lstStyle/>
                    <a:p>
                      <a:r>
                        <a:rPr lang="en-ZA" sz="2000" b="1" i="1" dirty="0" smtClean="0">
                          <a:solidFill>
                            <a:schemeClr val="tx1"/>
                          </a:solidFill>
                        </a:rPr>
                        <a:t>DFA</a:t>
                      </a:r>
                      <a:r>
                        <a:rPr lang="en-ZA" sz="2000" b="1" i="1" baseline="0" dirty="0" smtClean="0">
                          <a:solidFill>
                            <a:schemeClr val="tx1"/>
                          </a:solidFill>
                        </a:rPr>
                        <a:t> (2010)</a:t>
                      </a:r>
                      <a:endParaRPr lang="en-ZA" sz="20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Maccsands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(2012)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Lagoon Bay (2013)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Habitat (2014)</a:t>
                      </a:r>
                    </a:p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Pieterse</a:t>
                      </a:r>
                      <a:r>
                        <a:rPr lang="en-ZA" sz="2000" i="1" baseline="0" dirty="0" smtClean="0">
                          <a:solidFill>
                            <a:schemeClr val="tx1"/>
                          </a:solidFill>
                        </a:rPr>
                        <a:t> (2016)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Tronop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(2015)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65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Can province take ‘town planning’ </a:t>
                      </a: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decisions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Does a national approval make municipal approval </a:t>
                      </a: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unnecessary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Can province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overrule municipality when development is ‘</a:t>
                      </a:r>
                      <a:r>
                        <a:rPr lang="en-ZA" sz="2000" baseline="0" dirty="0" smtClean="0">
                          <a:solidFill>
                            <a:srgbClr val="FFFF00"/>
                          </a:solidFill>
                        </a:rPr>
                        <a:t>bigger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than the municipality’?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Can province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be </a:t>
                      </a:r>
                      <a:r>
                        <a:rPr lang="en-ZA" sz="2000" baseline="0" dirty="0" smtClean="0">
                          <a:solidFill>
                            <a:srgbClr val="FFFF00"/>
                          </a:solidFill>
                        </a:rPr>
                        <a:t>appeal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body?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8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 municipality takes town planning decisions (rezoning &amp; township development)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 municipality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must still take decision</a:t>
                      </a:r>
                      <a:endParaRPr lang="en-ZA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 municipality must still take decision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872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9100265"/>
              </p:ext>
            </p:extLst>
          </p:nvPr>
        </p:nvGraphicFramePr>
        <p:xfrm>
          <a:off x="0" y="980648"/>
          <a:ext cx="9144000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4665">
                <a:tc>
                  <a:txBody>
                    <a:bodyPr/>
                    <a:lstStyle/>
                    <a:p>
                      <a:r>
                        <a:rPr lang="en-ZA" sz="2000" b="1" i="1" dirty="0" smtClean="0">
                          <a:solidFill>
                            <a:schemeClr val="tx1"/>
                          </a:solidFill>
                        </a:rPr>
                        <a:t>DFA</a:t>
                      </a:r>
                      <a:r>
                        <a:rPr lang="en-ZA" sz="2000" b="1" i="1" baseline="0" dirty="0" smtClean="0">
                          <a:solidFill>
                            <a:schemeClr val="tx1"/>
                          </a:solidFill>
                        </a:rPr>
                        <a:t> (2010)</a:t>
                      </a:r>
                      <a:endParaRPr lang="en-ZA" sz="20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Maccsands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(2012)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Lagoon Bay (2013)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Habitat (2014)</a:t>
                      </a:r>
                    </a:p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Pieterse</a:t>
                      </a:r>
                      <a:r>
                        <a:rPr lang="en-ZA" sz="2000" i="1" baseline="0" dirty="0" smtClean="0">
                          <a:solidFill>
                            <a:schemeClr val="tx1"/>
                          </a:solidFill>
                        </a:rPr>
                        <a:t> (2016)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Tronop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(2015)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65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Can province take ‘town planning’ </a:t>
                      </a: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decisions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Does a national approval make municipal approval </a:t>
                      </a: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unnecessary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Can province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overrule municipality when development is ‘</a:t>
                      </a:r>
                      <a:r>
                        <a:rPr lang="en-ZA" sz="2000" baseline="0" dirty="0" smtClean="0">
                          <a:solidFill>
                            <a:srgbClr val="FFFF00"/>
                          </a:solidFill>
                        </a:rPr>
                        <a:t>bigger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than the municipality’?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Can province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be </a:t>
                      </a:r>
                      <a:r>
                        <a:rPr lang="en-ZA" sz="2000" baseline="0" dirty="0" smtClean="0">
                          <a:solidFill>
                            <a:srgbClr val="FFFF00"/>
                          </a:solidFill>
                        </a:rPr>
                        <a:t>appeal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body?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8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 municipality takes town planning decisions (rezoning &amp; township development)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 municipality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must still take decision</a:t>
                      </a:r>
                      <a:endParaRPr lang="en-ZA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 municipality must still take decision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appeal from municipal to province is </a:t>
                      </a:r>
                      <a:r>
                        <a:rPr lang="en-ZA" sz="1900" baseline="0" dirty="0" smtClean="0">
                          <a:solidFill>
                            <a:schemeClr val="tx1"/>
                          </a:solidFill>
                        </a:rPr>
                        <a:t>unconstitutional</a:t>
                      </a:r>
                      <a:endParaRPr lang="en-ZA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872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1877950"/>
              </p:ext>
            </p:extLst>
          </p:nvPr>
        </p:nvGraphicFramePr>
        <p:xfrm>
          <a:off x="0" y="980648"/>
          <a:ext cx="9144000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4665">
                <a:tc>
                  <a:txBody>
                    <a:bodyPr/>
                    <a:lstStyle/>
                    <a:p>
                      <a:r>
                        <a:rPr lang="en-ZA" sz="2000" b="1" i="1" dirty="0" smtClean="0">
                          <a:solidFill>
                            <a:schemeClr val="tx1"/>
                          </a:solidFill>
                        </a:rPr>
                        <a:t>DFA</a:t>
                      </a:r>
                      <a:r>
                        <a:rPr lang="en-ZA" sz="2000" b="1" i="1" baseline="0" dirty="0" smtClean="0">
                          <a:solidFill>
                            <a:schemeClr val="tx1"/>
                          </a:solidFill>
                        </a:rPr>
                        <a:t> (2010)</a:t>
                      </a:r>
                      <a:endParaRPr lang="en-ZA" sz="20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Maccsands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(2012)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Lagoon Bay (2013)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Habitat (2014)</a:t>
                      </a:r>
                    </a:p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Pieterse</a:t>
                      </a:r>
                      <a:r>
                        <a:rPr lang="en-ZA" sz="2000" i="1" baseline="0" dirty="0" smtClean="0">
                          <a:solidFill>
                            <a:schemeClr val="tx1"/>
                          </a:solidFill>
                        </a:rPr>
                        <a:t> (2016)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Tronop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(2015)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65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Can province take ‘town planning’ </a:t>
                      </a: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decisions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Does a national approval make municipal approval </a:t>
                      </a: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unnecessary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Can province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overrule municipality when development is ‘</a:t>
                      </a:r>
                      <a:r>
                        <a:rPr lang="en-ZA" sz="2000" baseline="0" dirty="0" smtClean="0">
                          <a:solidFill>
                            <a:srgbClr val="FFFF00"/>
                          </a:solidFill>
                        </a:rPr>
                        <a:t>bigger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than the municipality’?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Can province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be </a:t>
                      </a:r>
                      <a:r>
                        <a:rPr lang="en-ZA" sz="2000" baseline="0" dirty="0" smtClean="0">
                          <a:solidFill>
                            <a:srgbClr val="FFFF00"/>
                          </a:solidFill>
                        </a:rPr>
                        <a:t>appeal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body?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When provincial appeal is </a:t>
                      </a: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independent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 expert body?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8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 municipality takes town planning decisions (rezoning &amp; township development)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 municipality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must still take decision</a:t>
                      </a:r>
                      <a:endParaRPr lang="en-ZA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 municipality must still take decision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appeal from municipal to province is </a:t>
                      </a:r>
                      <a:r>
                        <a:rPr lang="en-ZA" sz="1900" baseline="0" dirty="0" smtClean="0">
                          <a:solidFill>
                            <a:schemeClr val="tx1"/>
                          </a:solidFill>
                        </a:rPr>
                        <a:t>unconstitutional</a:t>
                      </a:r>
                      <a:endParaRPr lang="en-ZA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872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7015153"/>
              </p:ext>
            </p:extLst>
          </p:nvPr>
        </p:nvGraphicFramePr>
        <p:xfrm>
          <a:off x="0" y="980648"/>
          <a:ext cx="9144000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4665">
                <a:tc>
                  <a:txBody>
                    <a:bodyPr/>
                    <a:lstStyle/>
                    <a:p>
                      <a:r>
                        <a:rPr lang="en-ZA" sz="2000" b="1" i="1" dirty="0" smtClean="0">
                          <a:solidFill>
                            <a:schemeClr val="tx1"/>
                          </a:solidFill>
                        </a:rPr>
                        <a:t>DFA</a:t>
                      </a:r>
                      <a:r>
                        <a:rPr lang="en-ZA" sz="2000" b="1" i="1" baseline="0" dirty="0" smtClean="0">
                          <a:solidFill>
                            <a:schemeClr val="tx1"/>
                          </a:solidFill>
                        </a:rPr>
                        <a:t> (2010)</a:t>
                      </a:r>
                      <a:endParaRPr lang="en-ZA" sz="20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Maccsands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(2012)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Lagoon Bay (2013)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Habitat (2014)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Tronop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(2015)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65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Can province take ‘town planning’ </a:t>
                      </a: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decisions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Does a national approval make municipal approval </a:t>
                      </a: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unnecessary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Can province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overrule municipality when development is ‘</a:t>
                      </a:r>
                      <a:r>
                        <a:rPr lang="en-ZA" sz="2000" baseline="0" dirty="0" smtClean="0">
                          <a:solidFill>
                            <a:srgbClr val="FFFF00"/>
                          </a:solidFill>
                        </a:rPr>
                        <a:t>bigger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than the municipality’?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Can province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be </a:t>
                      </a:r>
                      <a:r>
                        <a:rPr lang="en-ZA" sz="2000" baseline="0" dirty="0" smtClean="0">
                          <a:solidFill>
                            <a:srgbClr val="FFFF00"/>
                          </a:solidFill>
                        </a:rPr>
                        <a:t>appeal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body?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When provincial appeal is </a:t>
                      </a: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independent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 expert body?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8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 municipality takes town planning decisions (rezoning &amp; township development)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 municipality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must still take decision</a:t>
                      </a:r>
                      <a:endParaRPr lang="en-ZA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 municipality must still take decision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appeal from municipal to province is </a:t>
                      </a:r>
                      <a:r>
                        <a:rPr lang="en-ZA" sz="1900" baseline="0" dirty="0" smtClean="0">
                          <a:solidFill>
                            <a:schemeClr val="tx1"/>
                          </a:solidFill>
                        </a:rPr>
                        <a:t>unconstitutional</a:t>
                      </a:r>
                      <a:endParaRPr lang="en-ZA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appeal to province is still </a:t>
                      </a:r>
                      <a:r>
                        <a:rPr lang="en-ZA" sz="1900" baseline="0" dirty="0" smtClean="0">
                          <a:solidFill>
                            <a:schemeClr val="tx1"/>
                          </a:solidFill>
                        </a:rPr>
                        <a:t>unconstitutional</a:t>
                      </a:r>
                      <a:endParaRPr lang="en-ZA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872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SPLUMA’s Architecture of Laws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 smtClean="0"/>
              <a:t>At least </a:t>
            </a:r>
            <a:r>
              <a:rPr lang="en-ZA" dirty="0" smtClean="0">
                <a:solidFill>
                  <a:srgbClr val="FFFF00"/>
                </a:solidFill>
              </a:rPr>
              <a:t>two, possibly three</a:t>
            </a:r>
            <a:r>
              <a:rPr lang="en-ZA" dirty="0" smtClean="0"/>
              <a:t> layers of law</a:t>
            </a:r>
          </a:p>
          <a:p>
            <a:pPr marL="0" indent="0">
              <a:buNone/>
            </a:pPr>
            <a:endParaRPr lang="en-ZA" dirty="0" smtClean="0"/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SPLUMA (+ regulations)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(some) provincial planning laws</a:t>
            </a:r>
          </a:p>
          <a:p>
            <a:pPr lvl="1"/>
            <a:r>
              <a:rPr lang="en-ZA" dirty="0" smtClean="0"/>
              <a:t>E.g. KZN, </a:t>
            </a:r>
            <a:r>
              <a:rPr lang="en-ZA" dirty="0" err="1" smtClean="0"/>
              <a:t>WCape</a:t>
            </a:r>
            <a:r>
              <a:rPr lang="en-ZA" dirty="0" smtClean="0"/>
              <a:t>, </a:t>
            </a:r>
            <a:r>
              <a:rPr lang="en-ZA" dirty="0" err="1" smtClean="0"/>
              <a:t>NCape</a:t>
            </a:r>
            <a:r>
              <a:rPr lang="en-ZA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>
                <a:solidFill>
                  <a:srgbClr val="FFFF00"/>
                </a:solidFill>
              </a:rPr>
              <a:t>municipal by-laws</a:t>
            </a:r>
            <a:endParaRPr lang="en-ZA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60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Spatial Planning and Land Use Management Act (SPLUMA)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/>
          <a:lstStyle/>
          <a:p>
            <a:r>
              <a:rPr lang="en-ZA" dirty="0" smtClean="0"/>
              <a:t>What does it do?</a:t>
            </a:r>
          </a:p>
          <a:p>
            <a:r>
              <a:rPr lang="en-ZA" dirty="0" smtClean="0"/>
              <a:t>What does it </a:t>
            </a:r>
            <a:r>
              <a:rPr lang="en-ZA" dirty="0" smtClean="0">
                <a:solidFill>
                  <a:srgbClr val="FFFF00"/>
                </a:solidFill>
              </a:rPr>
              <a:t>not</a:t>
            </a:r>
            <a:r>
              <a:rPr lang="en-ZA" dirty="0" smtClean="0"/>
              <a:t> do?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3524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SPLUMA’s Development Principles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ZA" dirty="0" smtClean="0"/>
              <a:t>spatial </a:t>
            </a:r>
            <a:r>
              <a:rPr lang="en-ZA" dirty="0" smtClean="0">
                <a:solidFill>
                  <a:srgbClr val="FFFF00"/>
                </a:solidFill>
              </a:rPr>
              <a:t>justice</a:t>
            </a:r>
          </a:p>
          <a:p>
            <a:pPr lvl="1"/>
            <a:r>
              <a:rPr lang="en-ZA" dirty="0" smtClean="0"/>
              <a:t>e.g. impact on land </a:t>
            </a:r>
            <a:r>
              <a:rPr lang="en-ZA" dirty="0" smtClean="0">
                <a:solidFill>
                  <a:srgbClr val="FFFF00"/>
                </a:solidFill>
              </a:rPr>
              <a:t>value</a:t>
            </a:r>
            <a:r>
              <a:rPr lang="en-ZA" dirty="0" smtClean="0"/>
              <a:t> can’t stop a decision</a:t>
            </a:r>
          </a:p>
          <a:p>
            <a:pPr lvl="1"/>
            <a:r>
              <a:rPr lang="en-ZA" dirty="0" smtClean="0"/>
              <a:t>expand planning system, </a:t>
            </a:r>
            <a:r>
              <a:rPr lang="en-ZA" dirty="0" smtClean="0">
                <a:solidFill>
                  <a:srgbClr val="FFFF00"/>
                </a:solidFill>
              </a:rPr>
              <a:t>include</a:t>
            </a:r>
            <a:r>
              <a:rPr lang="en-ZA" dirty="0" smtClean="0"/>
              <a:t> informal settlements, former homeland areas etc.</a:t>
            </a:r>
          </a:p>
          <a:p>
            <a:r>
              <a:rPr lang="en-ZA" dirty="0" smtClean="0"/>
              <a:t>spatial </a:t>
            </a:r>
            <a:r>
              <a:rPr lang="en-ZA" dirty="0" smtClean="0">
                <a:solidFill>
                  <a:srgbClr val="FFFF00"/>
                </a:solidFill>
              </a:rPr>
              <a:t>sustainability</a:t>
            </a:r>
          </a:p>
          <a:p>
            <a:pPr lvl="1"/>
            <a:r>
              <a:rPr lang="en-ZA" dirty="0"/>
              <a:t>p</a:t>
            </a:r>
            <a:r>
              <a:rPr lang="en-ZA" dirty="0" smtClean="0"/>
              <a:t>rotect agricultural land</a:t>
            </a:r>
          </a:p>
          <a:p>
            <a:r>
              <a:rPr lang="en-ZA" dirty="0" smtClean="0"/>
              <a:t>efficiency</a:t>
            </a:r>
          </a:p>
          <a:p>
            <a:r>
              <a:rPr lang="en-ZA" dirty="0" smtClean="0"/>
              <a:t>spatial resilience</a:t>
            </a:r>
          </a:p>
          <a:p>
            <a:r>
              <a:rPr lang="en-ZA" dirty="0" smtClean="0"/>
              <a:t>good administration</a:t>
            </a:r>
          </a:p>
          <a:p>
            <a:pPr marL="0" indent="0">
              <a:buNone/>
            </a:pPr>
            <a:r>
              <a:rPr lang="en-ZA" dirty="0" smtClean="0"/>
              <a:t>Q: what </a:t>
            </a:r>
            <a:r>
              <a:rPr lang="en-ZA" dirty="0" smtClean="0">
                <a:solidFill>
                  <a:srgbClr val="FFFF00"/>
                </a:solidFill>
              </a:rPr>
              <a:t>role</a:t>
            </a:r>
            <a:r>
              <a:rPr lang="en-ZA" dirty="0" smtClean="0"/>
              <a:t> will they play in decision making?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6063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SPLUMA’s SDFs</a:t>
            </a:r>
            <a:endParaRPr lang="en-Z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SPLUMA</a:t>
            </a:r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ZA" dirty="0" smtClean="0"/>
              <a:t>NSDF</a:t>
            </a:r>
          </a:p>
          <a:p>
            <a:r>
              <a:rPr lang="en-ZA" dirty="0" smtClean="0"/>
              <a:t>PSDF</a:t>
            </a:r>
          </a:p>
          <a:p>
            <a:r>
              <a:rPr lang="en-ZA" dirty="0" smtClean="0"/>
              <a:t>MSDF</a:t>
            </a:r>
          </a:p>
          <a:p>
            <a:r>
              <a:rPr lang="en-ZA" dirty="0" smtClean="0"/>
              <a:t>RSDF (optional)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3861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SPLUMA’s SDFs</a:t>
            </a:r>
            <a:endParaRPr lang="en-Z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SPLUMA</a:t>
            </a:r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ZA" dirty="0" smtClean="0"/>
              <a:t>NSDF</a:t>
            </a:r>
          </a:p>
          <a:p>
            <a:r>
              <a:rPr lang="en-ZA" dirty="0" smtClean="0"/>
              <a:t>PSDF</a:t>
            </a:r>
          </a:p>
          <a:p>
            <a:r>
              <a:rPr lang="en-ZA" dirty="0" smtClean="0"/>
              <a:t>MSDF</a:t>
            </a:r>
          </a:p>
          <a:p>
            <a:r>
              <a:rPr lang="en-ZA" dirty="0" smtClean="0"/>
              <a:t>RSDF (optional)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ZA" dirty="0" smtClean="0"/>
              <a:t>Municipal Systems Act</a:t>
            </a:r>
            <a:endParaRPr lang="en-ZA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ZA" dirty="0" smtClean="0"/>
          </a:p>
          <a:p>
            <a:endParaRPr lang="en-ZA" dirty="0"/>
          </a:p>
          <a:p>
            <a:r>
              <a:rPr lang="en-ZA" dirty="0" smtClean="0"/>
              <a:t>SDF  (part of IDP)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78480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SPLUMA’s SDFs</a:t>
            </a:r>
            <a:endParaRPr lang="en-Z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SPLUMA</a:t>
            </a:r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ZA" dirty="0" smtClean="0"/>
              <a:t>NSDF</a:t>
            </a:r>
          </a:p>
          <a:p>
            <a:r>
              <a:rPr lang="en-ZA" dirty="0" smtClean="0"/>
              <a:t>PSDF</a:t>
            </a:r>
          </a:p>
          <a:p>
            <a:r>
              <a:rPr lang="en-ZA" dirty="0" smtClean="0"/>
              <a:t>MSDF</a:t>
            </a:r>
          </a:p>
          <a:p>
            <a:r>
              <a:rPr lang="en-ZA" dirty="0" smtClean="0"/>
              <a:t>RSDF (optional)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ZA" dirty="0" smtClean="0"/>
              <a:t>Municipal Systems Act</a:t>
            </a:r>
            <a:endParaRPr lang="en-ZA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ZA" dirty="0" smtClean="0"/>
          </a:p>
          <a:p>
            <a:endParaRPr lang="en-ZA" dirty="0"/>
          </a:p>
          <a:p>
            <a:r>
              <a:rPr lang="en-ZA" dirty="0" smtClean="0"/>
              <a:t>SDF  (part of IDP)</a:t>
            </a:r>
            <a:endParaRPr lang="en-ZA" dirty="0"/>
          </a:p>
        </p:txBody>
      </p:sp>
      <p:sp>
        <p:nvSpPr>
          <p:cNvPr id="9" name="Rectangle 8"/>
          <p:cNvSpPr/>
          <p:nvPr/>
        </p:nvSpPr>
        <p:spPr>
          <a:xfrm>
            <a:off x="531812" y="3068960"/>
            <a:ext cx="6920508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7950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SPLUMA’s SDFs</a:t>
            </a:r>
            <a:endParaRPr lang="en-Z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SPLUMA</a:t>
            </a:r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ZA" dirty="0" smtClean="0"/>
              <a:t>NSDF</a:t>
            </a:r>
          </a:p>
          <a:p>
            <a:r>
              <a:rPr lang="en-ZA" dirty="0" smtClean="0"/>
              <a:t>PSDF</a:t>
            </a:r>
          </a:p>
          <a:p>
            <a:r>
              <a:rPr lang="en-ZA" dirty="0" smtClean="0"/>
              <a:t>MSDF</a:t>
            </a:r>
          </a:p>
          <a:p>
            <a:r>
              <a:rPr lang="en-ZA" dirty="0" smtClean="0"/>
              <a:t>RSDF (optional)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ZA" dirty="0" smtClean="0"/>
              <a:t>Municipal Systems Act</a:t>
            </a:r>
            <a:endParaRPr lang="en-ZA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ZA" dirty="0" smtClean="0"/>
          </a:p>
          <a:p>
            <a:endParaRPr lang="en-ZA" dirty="0"/>
          </a:p>
          <a:p>
            <a:r>
              <a:rPr lang="en-ZA" dirty="0" smtClean="0"/>
              <a:t>SDF  (part of IDP)</a:t>
            </a:r>
            <a:endParaRPr lang="en-ZA" dirty="0"/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459804" y="4221088"/>
            <a:ext cx="8684196" cy="3951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ZA" dirty="0" smtClean="0"/>
              <a:t>SDFs </a:t>
            </a:r>
            <a:r>
              <a:rPr lang="en-ZA" dirty="0" smtClean="0">
                <a:solidFill>
                  <a:srgbClr val="FFFF00"/>
                </a:solidFill>
              </a:rPr>
              <a:t>don’t give rights</a:t>
            </a:r>
            <a:r>
              <a:rPr lang="en-ZA" dirty="0" smtClean="0"/>
              <a:t>, schemes and land use decisions do</a:t>
            </a:r>
          </a:p>
          <a:p>
            <a:r>
              <a:rPr lang="en-ZA" dirty="0" smtClean="0"/>
              <a:t>however, </a:t>
            </a:r>
            <a:r>
              <a:rPr lang="en-ZA" dirty="0" smtClean="0">
                <a:solidFill>
                  <a:srgbClr val="FFFF00"/>
                </a:solidFill>
              </a:rPr>
              <a:t>SPLUMA elevates MSDFs</a:t>
            </a:r>
            <a:r>
              <a:rPr lang="en-ZA" dirty="0" smtClean="0"/>
              <a:t>:</a:t>
            </a:r>
          </a:p>
          <a:p>
            <a:pPr lvl="1"/>
            <a:r>
              <a:rPr lang="en-ZA" dirty="0"/>
              <a:t>a</a:t>
            </a:r>
            <a:r>
              <a:rPr lang="en-ZA" dirty="0" smtClean="0"/>
              <a:t>nyone taking land use decisions </a:t>
            </a:r>
            <a:r>
              <a:rPr lang="en-ZA" dirty="0" smtClean="0">
                <a:solidFill>
                  <a:srgbClr val="FFFF00"/>
                </a:solidFill>
              </a:rPr>
              <a:t>must follow MSDF, unless</a:t>
            </a:r>
            <a:r>
              <a:rPr lang="en-ZA" dirty="0" smtClean="0"/>
              <a:t>… ‘site specific circumstances…’</a:t>
            </a:r>
          </a:p>
          <a:p>
            <a:pPr lvl="1"/>
            <a:r>
              <a:rPr lang="en-ZA" dirty="0" smtClean="0"/>
              <a:t>schemes </a:t>
            </a:r>
            <a:r>
              <a:rPr lang="en-ZA" dirty="0" smtClean="0">
                <a:solidFill>
                  <a:srgbClr val="FFFF00"/>
                </a:solidFill>
              </a:rPr>
              <a:t>must be consistent</a:t>
            </a:r>
            <a:r>
              <a:rPr lang="en-ZA" dirty="0" smtClean="0"/>
              <a:t> with MSDF</a:t>
            </a:r>
          </a:p>
        </p:txBody>
      </p:sp>
      <p:sp>
        <p:nvSpPr>
          <p:cNvPr id="9" name="Rectangle 8"/>
          <p:cNvSpPr/>
          <p:nvPr/>
        </p:nvSpPr>
        <p:spPr>
          <a:xfrm>
            <a:off x="531812" y="3068960"/>
            <a:ext cx="6920508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3270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Why MSDF are important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ZA" dirty="0" smtClean="0"/>
              <a:t>SPLUMA says MSDFs must, for example:</a:t>
            </a:r>
          </a:p>
          <a:p>
            <a:r>
              <a:rPr lang="en-ZA" dirty="0" smtClean="0"/>
              <a:t>estimate housing </a:t>
            </a:r>
            <a:r>
              <a:rPr lang="en-ZA" dirty="0" smtClean="0">
                <a:solidFill>
                  <a:srgbClr val="FFFF00"/>
                </a:solidFill>
              </a:rPr>
              <a:t>demand</a:t>
            </a:r>
          </a:p>
          <a:p>
            <a:r>
              <a:rPr lang="en-ZA" dirty="0" smtClean="0"/>
              <a:t>identify location &amp; density of </a:t>
            </a:r>
            <a:r>
              <a:rPr lang="en-ZA" dirty="0" smtClean="0">
                <a:solidFill>
                  <a:srgbClr val="FFFF00"/>
                </a:solidFill>
              </a:rPr>
              <a:t>future housing</a:t>
            </a:r>
          </a:p>
          <a:p>
            <a:r>
              <a:rPr lang="en-ZA" dirty="0" smtClean="0"/>
              <a:t>identify areas for </a:t>
            </a:r>
            <a:r>
              <a:rPr lang="en-ZA" dirty="0" smtClean="0">
                <a:solidFill>
                  <a:srgbClr val="FFFF00"/>
                </a:solidFill>
              </a:rPr>
              <a:t>inclusionary</a:t>
            </a:r>
            <a:r>
              <a:rPr lang="en-ZA" dirty="0" smtClean="0"/>
              <a:t> housing</a:t>
            </a:r>
          </a:p>
          <a:p>
            <a:r>
              <a:rPr lang="en-ZA" dirty="0" smtClean="0"/>
              <a:t>identify areas for </a:t>
            </a:r>
            <a:r>
              <a:rPr lang="en-ZA" dirty="0" smtClean="0">
                <a:solidFill>
                  <a:srgbClr val="FFFF00"/>
                </a:solidFill>
              </a:rPr>
              <a:t>incremental upgrading</a:t>
            </a:r>
          </a:p>
          <a:p>
            <a:r>
              <a:rPr lang="en-ZA" dirty="0" smtClean="0"/>
              <a:t>identify areas for </a:t>
            </a:r>
            <a:r>
              <a:rPr lang="en-ZA" dirty="0" smtClean="0">
                <a:solidFill>
                  <a:srgbClr val="FFFF00"/>
                </a:solidFill>
              </a:rPr>
              <a:t>shortened</a:t>
            </a:r>
            <a:r>
              <a:rPr lang="en-ZA" dirty="0" smtClean="0"/>
              <a:t> land use development procedures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94674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294231"/>
              </p:ext>
            </p:extLst>
          </p:nvPr>
        </p:nvGraphicFramePr>
        <p:xfrm>
          <a:off x="0" y="-57548"/>
          <a:ext cx="9144000" cy="685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9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38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7422">
                <a:tc>
                  <a:txBody>
                    <a:bodyPr/>
                    <a:lstStyle/>
                    <a:p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Municipality</a:t>
                      </a:r>
                      <a:endParaRPr lang="en-ZA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Province</a:t>
                      </a:r>
                      <a:endParaRPr lang="en-ZA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National</a:t>
                      </a:r>
                      <a:endParaRPr lang="en-ZA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8421">
                <a:tc>
                  <a:txBody>
                    <a:bodyPr/>
                    <a:lstStyle/>
                    <a:p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Council</a:t>
                      </a:r>
                    </a:p>
                    <a:p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adopt </a:t>
                      </a:r>
                      <a:r>
                        <a:rPr lang="en-ZA" sz="2100" dirty="0" smtClean="0">
                          <a:solidFill>
                            <a:srgbClr val="FFFF00"/>
                          </a:solidFill>
                        </a:rPr>
                        <a:t>by-law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adopt </a:t>
                      </a:r>
                      <a:r>
                        <a:rPr lang="en-ZA" sz="2100" baseline="0" dirty="0" smtClean="0">
                          <a:solidFill>
                            <a:srgbClr val="FFFF00"/>
                          </a:solidFill>
                        </a:rPr>
                        <a:t>scheme</a:t>
                      </a:r>
                      <a:r>
                        <a:rPr lang="en-ZA" sz="2100" baseline="0" dirty="0" smtClean="0">
                          <a:solidFill>
                            <a:schemeClr val="tx1"/>
                          </a:solidFill>
                        </a:rPr>
                        <a:t> NB! </a:t>
                      </a:r>
                      <a:r>
                        <a:rPr lang="en-ZA" sz="2100" dirty="0" smtClean="0">
                          <a:solidFill>
                            <a:srgbClr val="FFFF00"/>
                          </a:solidFill>
                        </a:rPr>
                        <a:t>&gt; 5 </a:t>
                      </a:r>
                      <a:r>
                        <a:rPr lang="en-ZA" sz="2100" dirty="0" err="1" smtClean="0">
                          <a:solidFill>
                            <a:srgbClr val="FFFF00"/>
                          </a:solidFill>
                        </a:rPr>
                        <a:t>yrs</a:t>
                      </a:r>
                      <a:endParaRPr lang="en-ZA" sz="2100" dirty="0" smtClean="0">
                        <a:solidFill>
                          <a:srgbClr val="FFFF00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appoint </a:t>
                      </a:r>
                      <a:r>
                        <a:rPr lang="en-ZA" sz="2100" dirty="0" smtClean="0">
                          <a:solidFill>
                            <a:srgbClr val="FFFF00"/>
                          </a:solidFill>
                        </a:rPr>
                        <a:t>Municipal Planning Tribunal </a:t>
                      </a: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NB! no </a:t>
                      </a:r>
                      <a:r>
                        <a:rPr lang="en-ZA" sz="2100" dirty="0" err="1" smtClean="0">
                          <a:solidFill>
                            <a:schemeClr val="tx1"/>
                          </a:solidFill>
                        </a:rPr>
                        <a:t>cllrs</a:t>
                      </a:r>
                      <a:endParaRPr lang="en-ZA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8078">
                <a:tc>
                  <a:txBody>
                    <a:bodyPr/>
                    <a:lstStyle/>
                    <a:p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MPT or ‘designated official’ </a:t>
                      </a:r>
                    </a:p>
                    <a:p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2100" dirty="0" smtClean="0">
                          <a:solidFill>
                            <a:srgbClr val="FFFF00"/>
                          </a:solidFill>
                        </a:rPr>
                        <a:t>takes decision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1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40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Executive Mayor / Committee</a:t>
                      </a:r>
                    </a:p>
                    <a:p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decides</a:t>
                      </a:r>
                      <a:r>
                        <a:rPr lang="en-ZA" sz="2100" baseline="0" dirty="0" smtClean="0">
                          <a:solidFill>
                            <a:schemeClr val="tx1"/>
                          </a:solidFill>
                        </a:rPr>
                        <a:t> appeals</a:t>
                      </a:r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ZA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ZA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947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997630"/>
              </p:ext>
            </p:extLst>
          </p:nvPr>
        </p:nvGraphicFramePr>
        <p:xfrm>
          <a:off x="0" y="-57548"/>
          <a:ext cx="9144000" cy="6911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9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38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7422">
                <a:tc>
                  <a:txBody>
                    <a:bodyPr/>
                    <a:lstStyle/>
                    <a:p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Municipality</a:t>
                      </a:r>
                      <a:endParaRPr lang="en-ZA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Province</a:t>
                      </a:r>
                      <a:endParaRPr lang="en-ZA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National</a:t>
                      </a:r>
                      <a:endParaRPr lang="en-ZA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8421">
                <a:tc>
                  <a:txBody>
                    <a:bodyPr/>
                    <a:lstStyle/>
                    <a:p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Council</a:t>
                      </a:r>
                    </a:p>
                    <a:p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adopt </a:t>
                      </a:r>
                      <a:r>
                        <a:rPr lang="en-ZA" sz="2100" dirty="0" smtClean="0">
                          <a:solidFill>
                            <a:srgbClr val="FFFF00"/>
                          </a:solidFill>
                        </a:rPr>
                        <a:t>by-law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adopt </a:t>
                      </a:r>
                      <a:r>
                        <a:rPr lang="en-ZA" sz="2100" baseline="0" dirty="0" smtClean="0">
                          <a:solidFill>
                            <a:srgbClr val="FFFF00"/>
                          </a:solidFill>
                        </a:rPr>
                        <a:t>scheme</a:t>
                      </a:r>
                      <a:r>
                        <a:rPr lang="en-ZA" sz="2100" baseline="0" dirty="0" smtClean="0">
                          <a:solidFill>
                            <a:schemeClr val="tx1"/>
                          </a:solidFill>
                        </a:rPr>
                        <a:t> NB! </a:t>
                      </a:r>
                      <a:r>
                        <a:rPr lang="en-ZA" sz="2100" dirty="0" smtClean="0">
                          <a:solidFill>
                            <a:srgbClr val="FFFF00"/>
                          </a:solidFill>
                        </a:rPr>
                        <a:t>&gt; 5 </a:t>
                      </a:r>
                      <a:r>
                        <a:rPr lang="en-ZA" sz="2100" dirty="0" err="1" smtClean="0">
                          <a:solidFill>
                            <a:srgbClr val="FFFF00"/>
                          </a:solidFill>
                        </a:rPr>
                        <a:t>yrs</a:t>
                      </a:r>
                      <a:endParaRPr lang="en-ZA" sz="2100" dirty="0" smtClean="0">
                        <a:solidFill>
                          <a:srgbClr val="FFFF00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appoint </a:t>
                      </a:r>
                      <a:r>
                        <a:rPr lang="en-ZA" sz="2100" dirty="0" smtClean="0">
                          <a:solidFill>
                            <a:srgbClr val="FFFF00"/>
                          </a:solidFill>
                        </a:rPr>
                        <a:t>Municipal Planning Tribunal </a:t>
                      </a: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NB! no </a:t>
                      </a:r>
                      <a:r>
                        <a:rPr lang="en-ZA" sz="2100" dirty="0" err="1" smtClean="0">
                          <a:solidFill>
                            <a:schemeClr val="tx1"/>
                          </a:solidFill>
                        </a:rPr>
                        <a:t>cllrs</a:t>
                      </a:r>
                      <a:endParaRPr lang="en-ZA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Legislature</a:t>
                      </a:r>
                    </a:p>
                    <a:p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may (but does not have to) adopt provincial planning law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8078">
                <a:tc>
                  <a:txBody>
                    <a:bodyPr/>
                    <a:lstStyle/>
                    <a:p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MPT or ‘designated official’ </a:t>
                      </a:r>
                    </a:p>
                    <a:p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2100" dirty="0" smtClean="0">
                          <a:solidFill>
                            <a:srgbClr val="FFFF00"/>
                          </a:solidFill>
                        </a:rPr>
                        <a:t>takes decision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Provincial</a:t>
                      </a:r>
                      <a:r>
                        <a:rPr lang="en-ZA" sz="2100" baseline="0" dirty="0" smtClean="0">
                          <a:solidFill>
                            <a:schemeClr val="tx1"/>
                          </a:solidFill>
                        </a:rPr>
                        <a:t> Executive</a:t>
                      </a:r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(if</a:t>
                      </a:r>
                      <a:r>
                        <a:rPr lang="en-ZA" sz="2100" baseline="0" dirty="0" smtClean="0">
                          <a:solidFill>
                            <a:schemeClr val="tx1"/>
                          </a:solidFill>
                        </a:rPr>
                        <a:t> provincial law says so:) </a:t>
                      </a: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take additional decision if </a:t>
                      </a:r>
                      <a:r>
                        <a:rPr lang="en-ZA" sz="2100" dirty="0" smtClean="0">
                          <a:solidFill>
                            <a:srgbClr val="FFFF00"/>
                          </a:solidFill>
                        </a:rPr>
                        <a:t>provincial interest</a:t>
                      </a: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 affected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1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40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Executive Mayor / Committee</a:t>
                      </a:r>
                    </a:p>
                    <a:p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decides</a:t>
                      </a:r>
                      <a:r>
                        <a:rPr lang="en-ZA" sz="2100" baseline="0" dirty="0" smtClean="0">
                          <a:solidFill>
                            <a:schemeClr val="tx1"/>
                          </a:solidFill>
                        </a:rPr>
                        <a:t> appeals</a:t>
                      </a:r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ZA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ZA" sz="2100" dirty="0" smtClean="0">
                          <a:solidFill>
                            <a:srgbClr val="FFFF00"/>
                          </a:solidFill>
                        </a:rPr>
                        <a:t>monitor / support </a:t>
                      </a: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municipalities </a:t>
                      </a:r>
                      <a:r>
                        <a:rPr lang="en-ZA" sz="2100" baseline="0" dirty="0" smtClean="0">
                          <a:solidFill>
                            <a:schemeClr val="tx1"/>
                          </a:solidFill>
                        </a:rPr>
                        <a:t>with </a:t>
                      </a: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SPLUMA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ZA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52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169648"/>
              </p:ext>
            </p:extLst>
          </p:nvPr>
        </p:nvGraphicFramePr>
        <p:xfrm>
          <a:off x="0" y="-57548"/>
          <a:ext cx="9144000" cy="6911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9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38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7422">
                <a:tc>
                  <a:txBody>
                    <a:bodyPr/>
                    <a:lstStyle/>
                    <a:p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Municipality</a:t>
                      </a:r>
                      <a:endParaRPr lang="en-ZA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Province</a:t>
                      </a:r>
                      <a:endParaRPr lang="en-ZA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National</a:t>
                      </a:r>
                      <a:endParaRPr lang="en-ZA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8421">
                <a:tc>
                  <a:txBody>
                    <a:bodyPr/>
                    <a:lstStyle/>
                    <a:p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Council</a:t>
                      </a:r>
                    </a:p>
                    <a:p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adopt </a:t>
                      </a:r>
                      <a:r>
                        <a:rPr lang="en-ZA" sz="2100" dirty="0" smtClean="0">
                          <a:solidFill>
                            <a:srgbClr val="FFFF00"/>
                          </a:solidFill>
                        </a:rPr>
                        <a:t>by-law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adopt </a:t>
                      </a:r>
                      <a:r>
                        <a:rPr lang="en-ZA" sz="2100" baseline="0" dirty="0" smtClean="0">
                          <a:solidFill>
                            <a:srgbClr val="FFFF00"/>
                          </a:solidFill>
                        </a:rPr>
                        <a:t>scheme</a:t>
                      </a:r>
                      <a:r>
                        <a:rPr lang="en-ZA" sz="2100" baseline="0" dirty="0" smtClean="0">
                          <a:solidFill>
                            <a:schemeClr val="tx1"/>
                          </a:solidFill>
                        </a:rPr>
                        <a:t> NB! </a:t>
                      </a:r>
                      <a:r>
                        <a:rPr lang="en-ZA" sz="2100" dirty="0" smtClean="0">
                          <a:solidFill>
                            <a:srgbClr val="FFFF00"/>
                          </a:solidFill>
                        </a:rPr>
                        <a:t>&gt; 5 </a:t>
                      </a:r>
                      <a:r>
                        <a:rPr lang="en-ZA" sz="2100" dirty="0" err="1" smtClean="0">
                          <a:solidFill>
                            <a:srgbClr val="FFFF00"/>
                          </a:solidFill>
                        </a:rPr>
                        <a:t>yrs</a:t>
                      </a:r>
                      <a:endParaRPr lang="en-ZA" sz="2100" dirty="0" smtClean="0">
                        <a:solidFill>
                          <a:srgbClr val="FFFF00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appoint </a:t>
                      </a:r>
                      <a:r>
                        <a:rPr lang="en-ZA" sz="2100" dirty="0" smtClean="0">
                          <a:solidFill>
                            <a:srgbClr val="FFFF00"/>
                          </a:solidFill>
                        </a:rPr>
                        <a:t>Municipal Planning Tribunal </a:t>
                      </a: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NB! no </a:t>
                      </a:r>
                      <a:r>
                        <a:rPr lang="en-ZA" sz="2100" dirty="0" err="1" smtClean="0">
                          <a:solidFill>
                            <a:schemeClr val="tx1"/>
                          </a:solidFill>
                        </a:rPr>
                        <a:t>cllrs</a:t>
                      </a:r>
                      <a:endParaRPr lang="en-ZA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Legislature</a:t>
                      </a:r>
                    </a:p>
                    <a:p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may (but does not have to) adopt provincial planning law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Minister</a:t>
                      </a:r>
                    </a:p>
                    <a:p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regulations</a:t>
                      </a:r>
                      <a:r>
                        <a:rPr lang="en-ZA" sz="2100" baseline="0" dirty="0" smtClean="0">
                          <a:solidFill>
                            <a:schemeClr val="tx1"/>
                          </a:solidFill>
                        </a:rPr>
                        <a:t> / guidelines</a:t>
                      </a:r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ZA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8078">
                <a:tc>
                  <a:txBody>
                    <a:bodyPr/>
                    <a:lstStyle/>
                    <a:p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MPT or ‘designated official’ </a:t>
                      </a:r>
                    </a:p>
                    <a:p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2100" dirty="0" smtClean="0">
                          <a:solidFill>
                            <a:srgbClr val="FFFF00"/>
                          </a:solidFill>
                        </a:rPr>
                        <a:t>takes decision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Provincial</a:t>
                      </a:r>
                      <a:r>
                        <a:rPr lang="en-ZA" sz="2100" baseline="0" dirty="0" smtClean="0">
                          <a:solidFill>
                            <a:schemeClr val="tx1"/>
                          </a:solidFill>
                        </a:rPr>
                        <a:t> Executive</a:t>
                      </a:r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(if</a:t>
                      </a:r>
                      <a:r>
                        <a:rPr lang="en-ZA" sz="2100" baseline="0" dirty="0" smtClean="0">
                          <a:solidFill>
                            <a:schemeClr val="tx1"/>
                          </a:solidFill>
                        </a:rPr>
                        <a:t> provincial law says so:) </a:t>
                      </a: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take additional decision if </a:t>
                      </a:r>
                      <a:r>
                        <a:rPr lang="en-ZA" sz="2100" dirty="0" smtClean="0">
                          <a:solidFill>
                            <a:srgbClr val="FFFF00"/>
                          </a:solidFill>
                        </a:rPr>
                        <a:t>provincial interest</a:t>
                      </a: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 affected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Minister</a:t>
                      </a:r>
                    </a:p>
                    <a:p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takes additional decision</a:t>
                      </a:r>
                      <a:r>
                        <a:rPr lang="en-ZA" sz="21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/ joins application </a:t>
                      </a:r>
                      <a:r>
                        <a:rPr lang="en-ZA" sz="2100" dirty="0" smtClean="0">
                          <a:solidFill>
                            <a:srgbClr val="FFFF00"/>
                          </a:solidFill>
                        </a:rPr>
                        <a:t>if national interest affected</a:t>
                      </a:r>
                      <a:endParaRPr lang="en-ZA" sz="21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40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Executive Mayor / Committee</a:t>
                      </a:r>
                    </a:p>
                    <a:p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decides</a:t>
                      </a:r>
                      <a:r>
                        <a:rPr lang="en-ZA" sz="2100" baseline="0" dirty="0" smtClean="0">
                          <a:solidFill>
                            <a:schemeClr val="tx1"/>
                          </a:solidFill>
                        </a:rPr>
                        <a:t> appeals</a:t>
                      </a:r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ZA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ZA" sz="2100" dirty="0" smtClean="0">
                          <a:solidFill>
                            <a:srgbClr val="FFFF00"/>
                          </a:solidFill>
                        </a:rPr>
                        <a:t>monitor / support </a:t>
                      </a: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municipalities </a:t>
                      </a:r>
                      <a:r>
                        <a:rPr lang="en-ZA" sz="2100" baseline="0" dirty="0" smtClean="0">
                          <a:solidFill>
                            <a:schemeClr val="tx1"/>
                          </a:solidFill>
                        </a:rPr>
                        <a:t>with </a:t>
                      </a: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SPLUMA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ZA" sz="2100" dirty="0" smtClean="0">
                          <a:solidFill>
                            <a:srgbClr val="FFFF00"/>
                          </a:solidFill>
                        </a:rPr>
                        <a:t>monitor / support</a:t>
                      </a: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 municipalities</a:t>
                      </a:r>
                      <a:r>
                        <a:rPr lang="en-ZA" sz="2100" baseline="0" dirty="0" smtClean="0">
                          <a:solidFill>
                            <a:schemeClr val="tx1"/>
                          </a:solidFill>
                        </a:rPr>
                        <a:t> with </a:t>
                      </a: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SPLUMA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ZA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52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LUPA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Only provincial law that is aligned with SPLUMA</a:t>
            </a:r>
          </a:p>
          <a:p>
            <a:r>
              <a:rPr lang="en-ZA" dirty="0" smtClean="0"/>
              <a:t>Started ambitiously, ended with framework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29768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History of SPLUMA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endParaRPr lang="en-ZA" dirty="0" smtClean="0"/>
          </a:p>
          <a:p>
            <a:endParaRPr lang="en-ZA" dirty="0"/>
          </a:p>
          <a:p>
            <a:endParaRPr lang="en-ZA" dirty="0" smtClean="0"/>
          </a:p>
          <a:p>
            <a:pPr marL="0" indent="0" algn="ctr">
              <a:buNone/>
            </a:pPr>
            <a:endParaRPr lang="en-ZA" sz="44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4339052"/>
              </p:ext>
            </p:extLst>
          </p:nvPr>
        </p:nvGraphicFramePr>
        <p:xfrm>
          <a:off x="10864" y="1319272"/>
          <a:ext cx="9133137" cy="1771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0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46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58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2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50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16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1994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1995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2000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2010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2013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8768"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…apartheid planning laws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6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….4 provincial ordinances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118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Includes </a:t>
            </a:r>
            <a:r>
              <a:rPr lang="en-ZA" dirty="0" smtClean="0">
                <a:solidFill>
                  <a:srgbClr val="FFFF00"/>
                </a:solidFill>
              </a:rPr>
              <a:t>further Land Use Planning Principles</a:t>
            </a:r>
          </a:p>
          <a:p>
            <a:r>
              <a:rPr lang="en-ZA" dirty="0" smtClean="0"/>
              <a:t>Further regulates PSDF, RSDFs, MSDFs</a:t>
            </a:r>
          </a:p>
          <a:p>
            <a:r>
              <a:rPr lang="en-ZA" dirty="0" smtClean="0"/>
              <a:t>Minimum standards for municipal decision making, procedures</a:t>
            </a:r>
          </a:p>
          <a:p>
            <a:r>
              <a:rPr lang="en-ZA" dirty="0" smtClean="0"/>
              <a:t>Gives further content to link between MSDF &amp; land use management decisions</a:t>
            </a:r>
          </a:p>
          <a:p>
            <a:r>
              <a:rPr lang="en-ZA" dirty="0" smtClean="0"/>
              <a:t>Regulates </a:t>
            </a:r>
            <a:r>
              <a:rPr lang="en-ZA" dirty="0" smtClean="0">
                <a:solidFill>
                  <a:srgbClr val="FFFF00"/>
                </a:solidFill>
              </a:rPr>
              <a:t>Provincial Land Use Management Decision</a:t>
            </a:r>
            <a:r>
              <a:rPr lang="en-ZA" dirty="0" smtClean="0"/>
              <a:t> making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0562897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Going forward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ZA" dirty="0" smtClean="0"/>
              <a:t>legal / institutional regime still </a:t>
            </a:r>
            <a:r>
              <a:rPr lang="en-ZA" dirty="0" smtClean="0">
                <a:solidFill>
                  <a:srgbClr val="FFFF00"/>
                </a:solidFill>
              </a:rPr>
              <a:t>incomplete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crucial:</a:t>
            </a:r>
            <a:endParaRPr lang="en-ZA" dirty="0"/>
          </a:p>
          <a:p>
            <a:pPr lvl="1"/>
            <a:r>
              <a:rPr lang="en-ZA" dirty="0" smtClean="0"/>
              <a:t>next generation </a:t>
            </a:r>
            <a:r>
              <a:rPr lang="en-ZA" dirty="0" smtClean="0">
                <a:solidFill>
                  <a:srgbClr val="FFFF00"/>
                </a:solidFill>
              </a:rPr>
              <a:t>MSDFs  </a:t>
            </a:r>
            <a:r>
              <a:rPr lang="en-ZA" dirty="0" smtClean="0"/>
              <a:t>- 2016-2021 IDPs</a:t>
            </a:r>
          </a:p>
          <a:p>
            <a:pPr lvl="1"/>
            <a:r>
              <a:rPr lang="en-ZA" dirty="0" smtClean="0"/>
              <a:t>roll-out of </a:t>
            </a:r>
            <a:r>
              <a:rPr lang="en-ZA" dirty="0" smtClean="0">
                <a:solidFill>
                  <a:srgbClr val="FFFF00"/>
                </a:solidFill>
              </a:rPr>
              <a:t>municipal by-laws</a:t>
            </a:r>
            <a:r>
              <a:rPr lang="en-ZA" dirty="0" smtClean="0"/>
              <a:t> and </a:t>
            </a:r>
            <a:r>
              <a:rPr lang="en-ZA" dirty="0" smtClean="0">
                <a:solidFill>
                  <a:srgbClr val="FFFF00"/>
                </a:solidFill>
              </a:rPr>
              <a:t>land use schemes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role of </a:t>
            </a:r>
            <a:r>
              <a:rPr lang="en-ZA" dirty="0" smtClean="0">
                <a:solidFill>
                  <a:srgbClr val="FFFF00"/>
                </a:solidFill>
              </a:rPr>
              <a:t>traditional leaders?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uneven LG </a:t>
            </a:r>
            <a:r>
              <a:rPr lang="en-ZA" dirty="0" smtClean="0">
                <a:solidFill>
                  <a:srgbClr val="FFFF00"/>
                </a:solidFill>
              </a:rPr>
              <a:t>capability</a:t>
            </a:r>
            <a:r>
              <a:rPr lang="en-ZA" dirty="0" smtClean="0"/>
              <a:t> to implement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new orientation for provinces</a:t>
            </a:r>
          </a:p>
          <a:p>
            <a:pPr lvl="1"/>
            <a:r>
              <a:rPr lang="en-ZA" dirty="0" smtClean="0"/>
              <a:t>from taking decisions </a:t>
            </a:r>
            <a:r>
              <a:rPr lang="en-ZA" dirty="0" smtClean="0">
                <a:sym typeface="Wingdings" pitchFamily="2" charset="2"/>
              </a:rPr>
              <a:t> </a:t>
            </a:r>
            <a:r>
              <a:rPr lang="en-ZA" dirty="0" smtClean="0">
                <a:solidFill>
                  <a:srgbClr val="FFFF00"/>
                </a:solidFill>
                <a:sym typeface="Wingdings" pitchFamily="2" charset="2"/>
              </a:rPr>
              <a:t>monitor/support</a:t>
            </a:r>
            <a:r>
              <a:rPr lang="en-ZA" dirty="0" smtClean="0">
                <a:sym typeface="Wingdings" pitchFamily="2" charset="2"/>
              </a:rPr>
              <a:t> (+ plan provincially)</a:t>
            </a:r>
            <a:endParaRPr lang="en-ZA" dirty="0" smtClean="0"/>
          </a:p>
          <a:p>
            <a:pPr marL="514350" indent="-514350">
              <a:buFont typeface="+mj-lt"/>
              <a:buAutoNum type="arabicPeriod"/>
            </a:pPr>
            <a:endParaRPr lang="en-ZA" dirty="0" smtClean="0"/>
          </a:p>
        </p:txBody>
      </p:sp>
    </p:spTree>
    <p:extLst>
      <p:ext uri="{BB962C8B-B14F-4D97-AF65-F5344CB8AC3E}">
        <p14:creationId xmlns:p14="http://schemas.microsoft.com/office/powerpoint/2010/main" val="169720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Review of by-laws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ZA" dirty="0" smtClean="0"/>
              <a:t>relationship </a:t>
            </a:r>
            <a:r>
              <a:rPr lang="en-ZA" dirty="0"/>
              <a:t>between </a:t>
            </a:r>
            <a:r>
              <a:rPr lang="en-ZA" dirty="0" smtClean="0"/>
              <a:t>by-law </a:t>
            </a:r>
            <a:r>
              <a:rPr lang="en-ZA" dirty="0"/>
              <a:t>and provincial </a:t>
            </a:r>
            <a:r>
              <a:rPr lang="en-ZA" dirty="0" smtClean="0"/>
              <a:t>law?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link </a:t>
            </a:r>
            <a:r>
              <a:rPr lang="en-ZA" dirty="0"/>
              <a:t>between </a:t>
            </a:r>
            <a:r>
              <a:rPr lang="en-ZA" dirty="0" smtClean="0"/>
              <a:t>municipal SDFs &amp; land </a:t>
            </a:r>
            <a:r>
              <a:rPr lang="en-ZA" dirty="0"/>
              <a:t>use </a:t>
            </a:r>
            <a:r>
              <a:rPr lang="en-ZA" dirty="0" smtClean="0"/>
              <a:t>management?</a:t>
            </a:r>
            <a:endParaRPr lang="en-ZA" dirty="0"/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provisions on informality </a:t>
            </a:r>
            <a:r>
              <a:rPr lang="en-ZA" dirty="0"/>
              <a:t>and insecure tenure </a:t>
            </a:r>
            <a:r>
              <a:rPr lang="en-ZA" dirty="0" smtClean="0"/>
              <a:t>arrangements?</a:t>
            </a:r>
            <a:endParaRPr lang="en-ZA" dirty="0"/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provisions to combine </a:t>
            </a:r>
            <a:r>
              <a:rPr lang="en-ZA" dirty="0"/>
              <a:t>approval </a:t>
            </a:r>
            <a:r>
              <a:rPr lang="en-ZA" dirty="0" smtClean="0"/>
              <a:t>processes?</a:t>
            </a:r>
            <a:endParaRPr lang="en-ZA" dirty="0"/>
          </a:p>
          <a:p>
            <a:pPr marL="514350" indent="-514350">
              <a:buFont typeface="+mj-lt"/>
              <a:buAutoNum type="arabicPeriod"/>
            </a:pPr>
            <a:r>
              <a:rPr lang="en-ZA" dirty="0"/>
              <a:t>p</a:t>
            </a:r>
            <a:r>
              <a:rPr lang="en-ZA" dirty="0" smtClean="0"/>
              <a:t>rovisions to address capacity challenges?</a:t>
            </a:r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1005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795503"/>
            <a:ext cx="9196046" cy="5441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933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ZA" dirty="0"/>
              <a:t/>
            </a:r>
            <a:br>
              <a:rPr lang="en-ZA" dirty="0"/>
            </a:br>
            <a:r>
              <a:rPr lang="en-ZA" dirty="0" smtClean="0"/>
              <a:t>Thank you</a:t>
            </a:r>
            <a:br>
              <a:rPr lang="en-ZA" dirty="0" smtClean="0"/>
            </a:br>
            <a:r>
              <a:rPr lang="en-ZA" dirty="0" smtClean="0"/>
              <a:t/>
            </a:r>
            <a:br>
              <a:rPr lang="en-ZA" dirty="0" smtClean="0"/>
            </a:br>
            <a:r>
              <a:rPr lang="en-ZA" sz="3600" dirty="0" smtClean="0"/>
              <a:t>jdevisser@uwc.ac.za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384376"/>
            <a:ext cx="9144000" cy="3501008"/>
          </a:xfrm>
          <a:solidFill>
            <a:schemeClr val="tx1"/>
          </a:solidFill>
        </p:spPr>
        <p:txBody>
          <a:bodyPr>
            <a:normAutofit/>
          </a:bodyPr>
          <a:lstStyle/>
          <a:p>
            <a:endParaRPr lang="en-ZA" dirty="0" smtClean="0">
              <a:solidFill>
                <a:schemeClr val="bg1"/>
              </a:solidFill>
            </a:endParaRPr>
          </a:p>
          <a:p>
            <a:endParaRPr lang="en-ZA" dirty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700" y="5085184"/>
            <a:ext cx="4059324" cy="1443085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8076" y="5013176"/>
            <a:ext cx="1380348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08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History of SPLUMA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endParaRPr lang="en-ZA" dirty="0" smtClean="0"/>
          </a:p>
          <a:p>
            <a:endParaRPr lang="en-ZA" dirty="0"/>
          </a:p>
          <a:p>
            <a:endParaRPr lang="en-ZA" dirty="0" smtClean="0"/>
          </a:p>
          <a:p>
            <a:pPr marL="0" indent="0" algn="ctr">
              <a:buNone/>
            </a:pPr>
            <a:endParaRPr lang="en-ZA" sz="44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801439"/>
              </p:ext>
            </p:extLst>
          </p:nvPr>
        </p:nvGraphicFramePr>
        <p:xfrm>
          <a:off x="10864" y="1319272"/>
          <a:ext cx="9133137" cy="1771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0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46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58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2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50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16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1994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1995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2000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2010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2013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8768"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…apartheid planning laws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DFA</a:t>
                      </a:r>
                    </a:p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(tribunals)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Systems</a:t>
                      </a:r>
                      <a:r>
                        <a:rPr lang="en-ZA" baseline="0" dirty="0" smtClean="0">
                          <a:solidFill>
                            <a:schemeClr val="tx1"/>
                          </a:solidFill>
                        </a:rPr>
                        <a:t> Act</a:t>
                      </a:r>
                    </a:p>
                    <a:p>
                      <a:r>
                        <a:rPr lang="en-ZA" baseline="0" dirty="0" smtClean="0">
                          <a:solidFill>
                            <a:schemeClr val="tx1"/>
                          </a:solidFill>
                        </a:rPr>
                        <a:t>(IDP)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6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….4 provincial ordinances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000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History of SPLUMA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endParaRPr lang="en-ZA" dirty="0" smtClean="0"/>
          </a:p>
          <a:p>
            <a:endParaRPr lang="en-ZA" dirty="0"/>
          </a:p>
          <a:p>
            <a:endParaRPr lang="en-ZA" dirty="0" smtClean="0"/>
          </a:p>
          <a:p>
            <a:pPr marL="0" indent="0" algn="ctr">
              <a:buNone/>
            </a:pPr>
            <a:endParaRPr lang="en-ZA" sz="44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145601"/>
              </p:ext>
            </p:extLst>
          </p:nvPr>
        </p:nvGraphicFramePr>
        <p:xfrm>
          <a:off x="10864" y="1319272"/>
          <a:ext cx="9133137" cy="1771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0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46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58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2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50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16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1994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1995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2000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2010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2013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8768"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…apartheid planning laws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DFA</a:t>
                      </a:r>
                    </a:p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(tribunals)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Systems</a:t>
                      </a:r>
                      <a:r>
                        <a:rPr lang="en-ZA" baseline="0" dirty="0" smtClean="0">
                          <a:solidFill>
                            <a:schemeClr val="tx1"/>
                          </a:solidFill>
                        </a:rPr>
                        <a:t> Act</a:t>
                      </a:r>
                    </a:p>
                    <a:p>
                      <a:r>
                        <a:rPr lang="en-ZA" baseline="0" dirty="0" smtClean="0">
                          <a:solidFill>
                            <a:schemeClr val="tx1"/>
                          </a:solidFill>
                        </a:rPr>
                        <a:t>(IDP)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6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….4 provincial ordinances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CC strikes DFA down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279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History of SPLUMA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endParaRPr lang="en-ZA" dirty="0" smtClean="0"/>
          </a:p>
          <a:p>
            <a:endParaRPr lang="en-ZA" dirty="0"/>
          </a:p>
          <a:p>
            <a:endParaRPr lang="en-ZA" dirty="0" smtClean="0"/>
          </a:p>
          <a:p>
            <a:pPr marL="0" indent="0" algn="ctr">
              <a:buNone/>
            </a:pPr>
            <a:endParaRPr lang="en-ZA" sz="44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2964896"/>
              </p:ext>
            </p:extLst>
          </p:nvPr>
        </p:nvGraphicFramePr>
        <p:xfrm>
          <a:off x="10864" y="1319272"/>
          <a:ext cx="9133137" cy="1771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0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46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58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2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50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16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1994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1995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2000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2010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2013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8768"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…apartheid planning laws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DFA</a:t>
                      </a:r>
                    </a:p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(tribunals)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Systems</a:t>
                      </a:r>
                      <a:r>
                        <a:rPr lang="en-ZA" baseline="0" dirty="0" smtClean="0">
                          <a:solidFill>
                            <a:schemeClr val="tx1"/>
                          </a:solidFill>
                        </a:rPr>
                        <a:t> Act</a:t>
                      </a:r>
                    </a:p>
                    <a:p>
                      <a:r>
                        <a:rPr lang="en-ZA" baseline="0" dirty="0" smtClean="0">
                          <a:solidFill>
                            <a:schemeClr val="tx1"/>
                          </a:solidFill>
                        </a:rPr>
                        <a:t>(IDP)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SPLUMA</a:t>
                      </a:r>
                    </a:p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6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….4 provincial ordinances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CC strikes DFA down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385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History of SPLUMA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20000"/>
          </a:bodyPr>
          <a:lstStyle/>
          <a:p>
            <a:endParaRPr lang="en-ZA" dirty="0" smtClean="0"/>
          </a:p>
          <a:p>
            <a:endParaRPr lang="en-ZA" dirty="0"/>
          </a:p>
          <a:p>
            <a:endParaRPr lang="en-ZA" dirty="0" smtClean="0"/>
          </a:p>
          <a:p>
            <a:pPr marL="0" indent="0" algn="ctr">
              <a:buNone/>
            </a:pPr>
            <a:endParaRPr lang="en-ZA" sz="4400" dirty="0" smtClean="0"/>
          </a:p>
          <a:p>
            <a:pPr marL="0" indent="0" algn="ctr">
              <a:buNone/>
            </a:pPr>
            <a:r>
              <a:rPr lang="en-ZA" sz="4400" dirty="0" smtClean="0"/>
              <a:t>Who does what?</a:t>
            </a:r>
          </a:p>
          <a:p>
            <a:pPr marL="0" indent="0" algn="ctr">
              <a:buNone/>
            </a:pPr>
            <a:endParaRPr lang="en-ZA" sz="4400" dirty="0" smtClean="0"/>
          </a:p>
          <a:p>
            <a:pPr marL="0" indent="0" algn="ctr">
              <a:buNone/>
            </a:pPr>
            <a:endParaRPr lang="en-ZA" sz="4400" dirty="0"/>
          </a:p>
          <a:p>
            <a:pPr marL="0" indent="0" algn="ctr">
              <a:buNone/>
            </a:pPr>
            <a:endParaRPr lang="en-ZA" sz="4400" dirty="0" smtClean="0"/>
          </a:p>
          <a:p>
            <a:pPr marL="0" indent="0" algn="ctr">
              <a:buNone/>
            </a:pPr>
            <a:endParaRPr lang="en-ZA" sz="4400" dirty="0" smtClean="0"/>
          </a:p>
          <a:p>
            <a:pPr marL="0" indent="0" algn="ctr">
              <a:buNone/>
            </a:pPr>
            <a:r>
              <a:rPr lang="en-ZA" sz="4400" dirty="0" smtClean="0"/>
              <a:t>.</a:t>
            </a:r>
            <a:endParaRPr lang="en-ZA" sz="4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482465"/>
              </p:ext>
            </p:extLst>
          </p:nvPr>
        </p:nvGraphicFramePr>
        <p:xfrm>
          <a:off x="10864" y="1319272"/>
          <a:ext cx="9133137" cy="1771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0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46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58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2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50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16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1994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1995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2000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2010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2013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8768"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…apartheid planning laws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DFA</a:t>
                      </a:r>
                    </a:p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(tribunals)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Systems</a:t>
                      </a:r>
                      <a:r>
                        <a:rPr lang="en-ZA" baseline="0" dirty="0" smtClean="0">
                          <a:solidFill>
                            <a:schemeClr val="tx1"/>
                          </a:solidFill>
                        </a:rPr>
                        <a:t> Act</a:t>
                      </a:r>
                    </a:p>
                    <a:p>
                      <a:r>
                        <a:rPr lang="en-ZA" baseline="0" dirty="0" smtClean="0">
                          <a:solidFill>
                            <a:schemeClr val="tx1"/>
                          </a:solidFill>
                        </a:rPr>
                        <a:t>(IDP)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SPLUMA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6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….4 provincial ordinances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CC strikes DFA down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947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7274677"/>
              </p:ext>
            </p:extLst>
          </p:nvPr>
        </p:nvGraphicFramePr>
        <p:xfrm>
          <a:off x="0" y="980648"/>
          <a:ext cx="9144000" cy="5877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77215">
                <a:tc>
                  <a:txBody>
                    <a:bodyPr/>
                    <a:lstStyle/>
                    <a:p>
                      <a:r>
                        <a:rPr lang="en-ZA" sz="2000" b="1" i="1" dirty="0" smtClean="0">
                          <a:solidFill>
                            <a:schemeClr val="tx1"/>
                          </a:solidFill>
                        </a:rPr>
                        <a:t>DFA</a:t>
                      </a:r>
                      <a:r>
                        <a:rPr lang="en-ZA" sz="2000" b="1" i="1" baseline="0" dirty="0" smtClean="0">
                          <a:solidFill>
                            <a:schemeClr val="tx1"/>
                          </a:solidFill>
                        </a:rPr>
                        <a:t> (2010)</a:t>
                      </a:r>
                      <a:endParaRPr lang="en-ZA" sz="20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Maccsands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(2012)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Lagoon Bay (2013)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Habitat (2014)</a:t>
                      </a:r>
                    </a:p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Pieterse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(2016)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Tronop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(2015)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36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64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978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4372180"/>
              </p:ext>
            </p:extLst>
          </p:nvPr>
        </p:nvGraphicFramePr>
        <p:xfrm>
          <a:off x="0" y="980648"/>
          <a:ext cx="9144000" cy="5877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77215">
                <a:tc>
                  <a:txBody>
                    <a:bodyPr/>
                    <a:lstStyle/>
                    <a:p>
                      <a:r>
                        <a:rPr lang="en-ZA" sz="2000" b="1" i="1" dirty="0" smtClean="0">
                          <a:solidFill>
                            <a:schemeClr val="tx1"/>
                          </a:solidFill>
                        </a:rPr>
                        <a:t>DFA</a:t>
                      </a:r>
                      <a:r>
                        <a:rPr lang="en-ZA" sz="2000" b="1" i="1" baseline="0" dirty="0" smtClean="0">
                          <a:solidFill>
                            <a:schemeClr val="tx1"/>
                          </a:solidFill>
                        </a:rPr>
                        <a:t> (2010)</a:t>
                      </a:r>
                      <a:endParaRPr lang="en-ZA" sz="20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Maccsands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(2012)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Lagoon Bay (2013)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Habitat (2014)</a:t>
                      </a:r>
                    </a:p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Pieterse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(2016)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Tronop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(2015)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36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Can province take ‘town planning’ </a:t>
                      </a: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decisions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64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399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8914</TotalTime>
  <Words>1526</Words>
  <Application>Microsoft Office PowerPoint</Application>
  <PresentationFormat>On-screen Show (4:3)</PresentationFormat>
  <Paragraphs>358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Calibri</vt:lpstr>
      <vt:lpstr>Wingdings</vt:lpstr>
      <vt:lpstr>Office Theme</vt:lpstr>
      <vt:lpstr>Spatial Planning and Land Use Management Act  PHA / Centre for Environmental Rights / Centre of Excellence on Food Security</vt:lpstr>
      <vt:lpstr>Spatial Planning and Land Use Management Act (SPLUMA)</vt:lpstr>
      <vt:lpstr>History of SPLUMA</vt:lpstr>
      <vt:lpstr>History of SPLUMA</vt:lpstr>
      <vt:lpstr>History of SPLUMA</vt:lpstr>
      <vt:lpstr>History of SPLUMA</vt:lpstr>
      <vt:lpstr>History of SPLUMA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SPLUMA’s Architecture of Laws</vt:lpstr>
      <vt:lpstr>SPLUMA’s Development Principles</vt:lpstr>
      <vt:lpstr>SPLUMA’s SDFs</vt:lpstr>
      <vt:lpstr>SPLUMA’s SDFs</vt:lpstr>
      <vt:lpstr>SPLUMA’s SDFs</vt:lpstr>
      <vt:lpstr>SPLUMA’s SDFs</vt:lpstr>
      <vt:lpstr>Why MSDF are important</vt:lpstr>
      <vt:lpstr>PowerPoint Presentation</vt:lpstr>
      <vt:lpstr>PowerPoint Presentation</vt:lpstr>
      <vt:lpstr>PowerPoint Presentation</vt:lpstr>
      <vt:lpstr>LUPA</vt:lpstr>
      <vt:lpstr>PowerPoint Presentation</vt:lpstr>
      <vt:lpstr>Going forward</vt:lpstr>
      <vt:lpstr>Review of by-laws</vt:lpstr>
      <vt:lpstr>PowerPoint Presentation</vt:lpstr>
      <vt:lpstr> Thank you  jdevisser@uwc.ac.za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Admin</cp:lastModifiedBy>
  <cp:revision>722</cp:revision>
  <dcterms:created xsi:type="dcterms:W3CDTF">2012-05-11T08:36:08Z</dcterms:created>
  <dcterms:modified xsi:type="dcterms:W3CDTF">2017-08-31T11:23:55Z</dcterms:modified>
</cp:coreProperties>
</file>